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1" r:id="rId17"/>
    <p:sldId id="273" r:id="rId18"/>
    <p:sldId id="274" r:id="rId19"/>
    <p:sldId id="276" r:id="rId20"/>
    <p:sldId id="278" r:id="rId21"/>
    <p:sldId id="287" r:id="rId22"/>
    <p:sldId id="279" r:id="rId23"/>
    <p:sldId id="280" r:id="rId24"/>
    <p:sldId id="281" r:id="rId25"/>
    <p:sldId id="282" r:id="rId26"/>
    <p:sldId id="283" r:id="rId27"/>
    <p:sldId id="286" r:id="rId28"/>
    <p:sldId id="284" r:id="rId29"/>
    <p:sldId id="285" r:id="rId30"/>
    <p:sldId id="28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1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4T09:42:31.81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0,'717'0,"-697"1,0 1,34 8,-32-5,-1-1,26 1,670-3,-349-5,-25 3,-320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4T09:42:50.20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0,'56'21,"121"-3,3 0,-42 4,257 7,-172-16,-11 0,-178-11,49 9,-47-6,46 3,34-7,272 13,189-2,-376-14,-20-11,-16-1,1055 13,-594 3,1245-2,-1898 0,-139 6,145-4,-1 1,1 2,0 0,0 1,-34 15,32-10,-54 26,-137 46,175-73,0-2,-1-1,0-2,0-2,-51-2,-21-3,-250 4,296 5,2 3,-1 4,-64 21,35-17,23-7,36-5,-1-3,0 0,-68-5,-46 2,146 0,0 0,-1 1,1 0,-1-1,1 2,0-1,0 0,0 1,0 0,-7 3,12-4,0 0,-1 0,1 0,0 0,0 0,0 0,0 0,0 0,0-1,0 1,0 0,0-1,0 1,0-1,1 1,-1-1,0 1,0-1,0 0,1 0,0 1,0-1,33 8,56 5,-79-11,-1746-6,897 7,-114-3,928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4T09:43:28.00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2,'119'-2,"131"5,-244-3,0 0,-1 1,1 0,0 0,0 1,0 0,-1 0,1 0,-1 0,1 1,-1 0,0 0,0 0,-1 1,1 0,0 0,-1 0,0 0,6 10,-5-6,-1 1,0 0,-1 0,0 0,0 0,-1 0,0 1,-1-1,0 1,0-1,-2 15,-2 74,-1-28,7 82,-2-150,-1 1,1 0,0 0,0 0,0-1,0 1,0 0,1-1,-1 1,1-1,-1 0,1 1,0-1,0 0,0 0,0 0,0 0,1-1,-1 1,1-1,-1 1,1-1,-1 0,1 0,0 0,-1 0,1 0,0-1,0 1,5-1,11 2,1-1,0-1,31-4,-15 1,917-1,-501 7,2062-3,-2344 13,8 1,-122-15,2 0,0 1,110 17,-106-8,0-4,0-2,77-6,-15 0,-101 4,-14-1,0 0,0 0,0 0,1-1,12-3,-20 3,1 0,-1 0,0 0,0 0,1 0,-1 0,0-1,0 1,0-1,-1 0,1 1,0-1,-1 0,1 0,-1 0,1 0,-1 0,0 0,0-1,0 1,0 0,0-1,-1 1,1 0,0-4,2-27,-1 0,-1 0,-5-44,0-14,2 62,2 20,-1 1,1-1,0 0,1 0,3-17,-4 24,1 0,0 0,0 0,0 0,0 0,0 1,1-1,-1 0,0 0,1 1,-1-1,1 1,0-1,-1 1,1 0,0 0,0 0,0 0,0 0,0 0,0 0,0 0,0 1,0-1,1 1,-1 0,0-1,4 1,15-2,1-2,-1 0,33-12,31-6,-123 25,-67-4,31-1,-1183 2,1234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4T09:43:44.60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1 108,'531'0,"-528"0,1 0,-1-1,0 2,0-1,0 0,0 1,1-1,-1 1,0 0,0 0,0 0,0 0,-1 1,1-1,0 1,0 0,-1 0,1 0,-1 0,0 0,4 4,-3 0,-1-1,0 1,0-1,0 1,-1-1,0 1,0 0,0 0,-1 0,0 0,0 6,-4 77,2-44,3 64,0-106,-1 0,1-1,0 1,0 0,0 0,0-1,0 1,1-1,-1 1,1-1,-1 0,1 1,0-1,0 0,0 0,0 0,1 0,-1-1,0 1,1 0,-1-1,1 0,0 0,-1 0,1 0,0 0,-1 0,1-1,0 1,5-1,12 2,0-1,-1-1,33-4,-16 1,549 1,-317 3,-239-2,0-2,29-7,-28 5,57-4,992 9,-485 1,-566 0,1 2,31 7,-31-4,57 2,814-9,-871 3,56 9,-54-5,47 2,629-7,-341-3,-352 1,-1-1,1 0,-1-1,0 0,0-1,17-8,-15 7,-1-1,1 2,0 0,27-3,-23 5,-2 2,0-2,0 0,19-5,-31 5,1 0,-1 0,0 0,0-1,0 1,0-1,0-1,0 1,-1-1,1 1,-1-1,0 0,5-7,29-38,-20 28,-1-1,-1-1,17-30,-30 46,1-1,-1 1,-1 0,1-1,-1 1,-1-1,1 0,-1 1,-1-1,0 0,0 0,0 0,-1 0,0 1,0-1,-4-9,4 13,-1 0,1 1,-1-1,-1 1,1 0,0 0,-1 0,1 0,-1 0,0 0,0 1,0-1,-1 1,1 0,0 0,-1 0,1 0,-1 1,0-1,0 1,1 0,-1 0,0 1,-6-1,-12-1,1 1,-1 0,-30 5,14-1,-622 0,356-5,268 0,-56-9,55 5,-53-2,52 6,-52-10,53 7,-60-3,74 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4T09:43:49.2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0,'636'0,"-613"0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4T09:43:51.23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0,'768'0,"-745"0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701A7-7FC7-4F9A-B719-15DF28728E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EFD87F-14B4-4CC1-83DC-E85B84599B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4B802A-AE97-4E21-B023-40BAE3A7D725}"/>
              </a:ext>
            </a:extLst>
          </p:cNvPr>
          <p:cNvSpPr>
            <a:spLocks noGrp="1"/>
          </p:cNvSpPr>
          <p:nvPr>
            <p:ph type="dt" sz="half" idx="10"/>
          </p:nvPr>
        </p:nvSpPr>
        <p:spPr/>
        <p:txBody>
          <a:bodyPr/>
          <a:lstStyle/>
          <a:p>
            <a:fld id="{97D61E71-85D9-4C9B-942A-76E5898FE699}" type="datetimeFigureOut">
              <a:rPr lang="en-US" smtClean="0"/>
              <a:t>11/24/2021</a:t>
            </a:fld>
            <a:endParaRPr lang="en-US"/>
          </a:p>
        </p:txBody>
      </p:sp>
      <p:sp>
        <p:nvSpPr>
          <p:cNvPr id="5" name="Footer Placeholder 4">
            <a:extLst>
              <a:ext uri="{FF2B5EF4-FFF2-40B4-BE49-F238E27FC236}">
                <a16:creationId xmlns:a16="http://schemas.microsoft.com/office/drawing/2014/main" id="{F1FE7FC5-78DB-424E-95F9-9F49DEF092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7D6695-3CFB-4122-94E4-E458F1EDA953}"/>
              </a:ext>
            </a:extLst>
          </p:cNvPr>
          <p:cNvSpPr>
            <a:spLocks noGrp="1"/>
          </p:cNvSpPr>
          <p:nvPr>
            <p:ph type="sldNum" sz="quarter" idx="12"/>
          </p:nvPr>
        </p:nvSpPr>
        <p:spPr/>
        <p:txBody>
          <a:bodyPr/>
          <a:lstStyle/>
          <a:p>
            <a:fld id="{B3A2E336-F02D-469F-AEC5-7ABBFDDF2BAD}" type="slidenum">
              <a:rPr lang="en-US" smtClean="0"/>
              <a:t>‹#›</a:t>
            </a:fld>
            <a:endParaRPr lang="en-US"/>
          </a:p>
        </p:txBody>
      </p:sp>
    </p:spTree>
    <p:extLst>
      <p:ext uri="{BB962C8B-B14F-4D97-AF65-F5344CB8AC3E}">
        <p14:creationId xmlns:p14="http://schemas.microsoft.com/office/powerpoint/2010/main" val="4024301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72845-946A-472E-802D-349D76A2E8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95FF54-B911-4520-91A2-AC8AB339CD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1B26E3-9363-4A15-B548-8DF277199133}"/>
              </a:ext>
            </a:extLst>
          </p:cNvPr>
          <p:cNvSpPr>
            <a:spLocks noGrp="1"/>
          </p:cNvSpPr>
          <p:nvPr>
            <p:ph type="dt" sz="half" idx="10"/>
          </p:nvPr>
        </p:nvSpPr>
        <p:spPr/>
        <p:txBody>
          <a:bodyPr/>
          <a:lstStyle/>
          <a:p>
            <a:fld id="{97D61E71-85D9-4C9B-942A-76E5898FE699}" type="datetimeFigureOut">
              <a:rPr lang="en-US" smtClean="0"/>
              <a:t>11/24/2021</a:t>
            </a:fld>
            <a:endParaRPr lang="en-US"/>
          </a:p>
        </p:txBody>
      </p:sp>
      <p:sp>
        <p:nvSpPr>
          <p:cNvPr id="5" name="Footer Placeholder 4">
            <a:extLst>
              <a:ext uri="{FF2B5EF4-FFF2-40B4-BE49-F238E27FC236}">
                <a16:creationId xmlns:a16="http://schemas.microsoft.com/office/drawing/2014/main" id="{200245A3-F06E-4973-B402-7196B60766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82AB2C-9644-445B-B6F2-09077B2F3D21}"/>
              </a:ext>
            </a:extLst>
          </p:cNvPr>
          <p:cNvSpPr>
            <a:spLocks noGrp="1"/>
          </p:cNvSpPr>
          <p:nvPr>
            <p:ph type="sldNum" sz="quarter" idx="12"/>
          </p:nvPr>
        </p:nvSpPr>
        <p:spPr/>
        <p:txBody>
          <a:bodyPr/>
          <a:lstStyle/>
          <a:p>
            <a:fld id="{B3A2E336-F02D-469F-AEC5-7ABBFDDF2BAD}" type="slidenum">
              <a:rPr lang="en-US" smtClean="0"/>
              <a:t>‹#›</a:t>
            </a:fld>
            <a:endParaRPr lang="en-US"/>
          </a:p>
        </p:txBody>
      </p:sp>
    </p:spTree>
    <p:extLst>
      <p:ext uri="{BB962C8B-B14F-4D97-AF65-F5344CB8AC3E}">
        <p14:creationId xmlns:p14="http://schemas.microsoft.com/office/powerpoint/2010/main" val="1890039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70F967-CBF6-4F37-8B34-739DBE4E3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E4F088-9E5B-4D13-B483-85FBFAFBC3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5639E-AA02-4434-A3DA-597231CF6344}"/>
              </a:ext>
            </a:extLst>
          </p:cNvPr>
          <p:cNvSpPr>
            <a:spLocks noGrp="1"/>
          </p:cNvSpPr>
          <p:nvPr>
            <p:ph type="dt" sz="half" idx="10"/>
          </p:nvPr>
        </p:nvSpPr>
        <p:spPr/>
        <p:txBody>
          <a:bodyPr/>
          <a:lstStyle/>
          <a:p>
            <a:fld id="{97D61E71-85D9-4C9B-942A-76E5898FE699}" type="datetimeFigureOut">
              <a:rPr lang="en-US" smtClean="0"/>
              <a:t>11/24/2021</a:t>
            </a:fld>
            <a:endParaRPr lang="en-US"/>
          </a:p>
        </p:txBody>
      </p:sp>
      <p:sp>
        <p:nvSpPr>
          <p:cNvPr id="5" name="Footer Placeholder 4">
            <a:extLst>
              <a:ext uri="{FF2B5EF4-FFF2-40B4-BE49-F238E27FC236}">
                <a16:creationId xmlns:a16="http://schemas.microsoft.com/office/drawing/2014/main" id="{0D5DBA1B-2F02-468A-8730-D708F2863B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86F422-31EC-402F-8FFA-E4955874A960}"/>
              </a:ext>
            </a:extLst>
          </p:cNvPr>
          <p:cNvSpPr>
            <a:spLocks noGrp="1"/>
          </p:cNvSpPr>
          <p:nvPr>
            <p:ph type="sldNum" sz="quarter" idx="12"/>
          </p:nvPr>
        </p:nvSpPr>
        <p:spPr/>
        <p:txBody>
          <a:bodyPr/>
          <a:lstStyle/>
          <a:p>
            <a:fld id="{B3A2E336-F02D-469F-AEC5-7ABBFDDF2BAD}" type="slidenum">
              <a:rPr lang="en-US" smtClean="0"/>
              <a:t>‹#›</a:t>
            </a:fld>
            <a:endParaRPr lang="en-US"/>
          </a:p>
        </p:txBody>
      </p:sp>
    </p:spTree>
    <p:extLst>
      <p:ext uri="{BB962C8B-B14F-4D97-AF65-F5344CB8AC3E}">
        <p14:creationId xmlns:p14="http://schemas.microsoft.com/office/powerpoint/2010/main" val="3477702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22B48-45E1-493F-89B3-7124C727D1B8}"/>
              </a:ext>
            </a:extLst>
          </p:cNvPr>
          <p:cNvSpPr>
            <a:spLocks noGrp="1"/>
          </p:cNvSpPr>
          <p:nvPr>
            <p:ph type="title"/>
          </p:nvPr>
        </p:nvSpPr>
        <p:spPr/>
        <p:txBody>
          <a:bodyPr/>
          <a:lstStyle>
            <a:lvl1pPr>
              <a:defRPr b="1">
                <a:solidFill>
                  <a:srgbClr val="FFFF00"/>
                </a:solidFill>
                <a:latin typeface="Comic Sans MS" panose="030F0702030302020204" pitchFamily="66" charset="0"/>
              </a:defRPr>
            </a:lvl1pPr>
          </a:lstStyle>
          <a:p>
            <a:r>
              <a:rPr lang="en-US"/>
              <a:t>Click to edit Master title style</a:t>
            </a:r>
          </a:p>
        </p:txBody>
      </p:sp>
      <p:sp>
        <p:nvSpPr>
          <p:cNvPr id="3" name="Content Placeholder 2">
            <a:extLst>
              <a:ext uri="{FF2B5EF4-FFF2-40B4-BE49-F238E27FC236}">
                <a16:creationId xmlns:a16="http://schemas.microsoft.com/office/drawing/2014/main" id="{205264C2-C5F4-4C52-A95C-725805DED6B7}"/>
              </a:ext>
            </a:extLst>
          </p:cNvPr>
          <p:cNvSpPr>
            <a:spLocks noGrp="1"/>
          </p:cNvSpPr>
          <p:nvPr>
            <p:ph idx="1"/>
          </p:nvPr>
        </p:nvSpPr>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DC5BCD9-6BFF-40E4-94E4-687C258BDDEF}"/>
              </a:ext>
            </a:extLst>
          </p:cNvPr>
          <p:cNvSpPr>
            <a:spLocks noGrp="1"/>
          </p:cNvSpPr>
          <p:nvPr>
            <p:ph type="dt" sz="half" idx="10"/>
          </p:nvPr>
        </p:nvSpPr>
        <p:spPr/>
        <p:txBody>
          <a:bodyPr/>
          <a:lstStyle/>
          <a:p>
            <a:fld id="{97D61E71-85D9-4C9B-942A-76E5898FE699}" type="datetimeFigureOut">
              <a:rPr lang="en-US" smtClean="0"/>
              <a:t>11/24/2021</a:t>
            </a:fld>
            <a:endParaRPr lang="en-US"/>
          </a:p>
        </p:txBody>
      </p:sp>
      <p:sp>
        <p:nvSpPr>
          <p:cNvPr id="5" name="Footer Placeholder 4">
            <a:extLst>
              <a:ext uri="{FF2B5EF4-FFF2-40B4-BE49-F238E27FC236}">
                <a16:creationId xmlns:a16="http://schemas.microsoft.com/office/drawing/2014/main" id="{032DB384-6D01-4718-86B8-7CC938F11E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4903F9-D844-4E9A-8C9A-18A2E9DC4B60}"/>
              </a:ext>
            </a:extLst>
          </p:cNvPr>
          <p:cNvSpPr>
            <a:spLocks noGrp="1"/>
          </p:cNvSpPr>
          <p:nvPr>
            <p:ph type="sldNum" sz="quarter" idx="12"/>
          </p:nvPr>
        </p:nvSpPr>
        <p:spPr/>
        <p:txBody>
          <a:bodyPr/>
          <a:lstStyle/>
          <a:p>
            <a:fld id="{B3A2E336-F02D-469F-AEC5-7ABBFDDF2BAD}" type="slidenum">
              <a:rPr lang="en-US" smtClean="0"/>
              <a:t>‹#›</a:t>
            </a:fld>
            <a:endParaRPr lang="en-US"/>
          </a:p>
        </p:txBody>
      </p:sp>
    </p:spTree>
    <p:extLst>
      <p:ext uri="{BB962C8B-B14F-4D97-AF65-F5344CB8AC3E}">
        <p14:creationId xmlns:p14="http://schemas.microsoft.com/office/powerpoint/2010/main" val="230208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0B5E0-6775-41B9-BD77-A2B3733FAB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6A5291-707B-44B4-A940-82146974D1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16C6CF-C94A-4E80-A31A-51235FA11F0D}"/>
              </a:ext>
            </a:extLst>
          </p:cNvPr>
          <p:cNvSpPr>
            <a:spLocks noGrp="1"/>
          </p:cNvSpPr>
          <p:nvPr>
            <p:ph type="dt" sz="half" idx="10"/>
          </p:nvPr>
        </p:nvSpPr>
        <p:spPr/>
        <p:txBody>
          <a:bodyPr/>
          <a:lstStyle/>
          <a:p>
            <a:fld id="{97D61E71-85D9-4C9B-942A-76E5898FE699}" type="datetimeFigureOut">
              <a:rPr lang="en-US" smtClean="0"/>
              <a:t>11/24/2021</a:t>
            </a:fld>
            <a:endParaRPr lang="en-US"/>
          </a:p>
        </p:txBody>
      </p:sp>
      <p:sp>
        <p:nvSpPr>
          <p:cNvPr id="5" name="Footer Placeholder 4">
            <a:extLst>
              <a:ext uri="{FF2B5EF4-FFF2-40B4-BE49-F238E27FC236}">
                <a16:creationId xmlns:a16="http://schemas.microsoft.com/office/drawing/2014/main" id="{74D8DD24-84DA-451B-ABC2-85A953BB9F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AFA448-7715-47E7-9630-64FADAFF84B1}"/>
              </a:ext>
            </a:extLst>
          </p:cNvPr>
          <p:cNvSpPr>
            <a:spLocks noGrp="1"/>
          </p:cNvSpPr>
          <p:nvPr>
            <p:ph type="sldNum" sz="quarter" idx="12"/>
          </p:nvPr>
        </p:nvSpPr>
        <p:spPr/>
        <p:txBody>
          <a:bodyPr/>
          <a:lstStyle/>
          <a:p>
            <a:fld id="{B3A2E336-F02D-469F-AEC5-7ABBFDDF2BAD}" type="slidenum">
              <a:rPr lang="en-US" smtClean="0"/>
              <a:t>‹#›</a:t>
            </a:fld>
            <a:endParaRPr lang="en-US"/>
          </a:p>
        </p:txBody>
      </p:sp>
    </p:spTree>
    <p:extLst>
      <p:ext uri="{BB962C8B-B14F-4D97-AF65-F5344CB8AC3E}">
        <p14:creationId xmlns:p14="http://schemas.microsoft.com/office/powerpoint/2010/main" val="50284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276C5-3F5C-437F-9015-482CAE5375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35F32D-7284-495B-90BB-6727AB1441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648243-8D9A-433B-B925-B2BB5908BC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F81C1D-295E-40F6-B89B-6286A5391865}"/>
              </a:ext>
            </a:extLst>
          </p:cNvPr>
          <p:cNvSpPr>
            <a:spLocks noGrp="1"/>
          </p:cNvSpPr>
          <p:nvPr>
            <p:ph type="dt" sz="half" idx="10"/>
          </p:nvPr>
        </p:nvSpPr>
        <p:spPr/>
        <p:txBody>
          <a:bodyPr/>
          <a:lstStyle/>
          <a:p>
            <a:fld id="{97D61E71-85D9-4C9B-942A-76E5898FE699}" type="datetimeFigureOut">
              <a:rPr lang="en-US" smtClean="0"/>
              <a:t>11/24/2021</a:t>
            </a:fld>
            <a:endParaRPr lang="en-US"/>
          </a:p>
        </p:txBody>
      </p:sp>
      <p:sp>
        <p:nvSpPr>
          <p:cNvPr id="6" name="Footer Placeholder 5">
            <a:extLst>
              <a:ext uri="{FF2B5EF4-FFF2-40B4-BE49-F238E27FC236}">
                <a16:creationId xmlns:a16="http://schemas.microsoft.com/office/drawing/2014/main" id="{EF8E317D-D4B4-40DF-9A99-1FE086BD4F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6B437D-DDFA-4647-BC4F-96731016FB21}"/>
              </a:ext>
            </a:extLst>
          </p:cNvPr>
          <p:cNvSpPr>
            <a:spLocks noGrp="1"/>
          </p:cNvSpPr>
          <p:nvPr>
            <p:ph type="sldNum" sz="quarter" idx="12"/>
          </p:nvPr>
        </p:nvSpPr>
        <p:spPr/>
        <p:txBody>
          <a:bodyPr/>
          <a:lstStyle/>
          <a:p>
            <a:fld id="{B3A2E336-F02D-469F-AEC5-7ABBFDDF2BAD}" type="slidenum">
              <a:rPr lang="en-US" smtClean="0"/>
              <a:t>‹#›</a:t>
            </a:fld>
            <a:endParaRPr lang="en-US"/>
          </a:p>
        </p:txBody>
      </p:sp>
    </p:spTree>
    <p:extLst>
      <p:ext uri="{BB962C8B-B14F-4D97-AF65-F5344CB8AC3E}">
        <p14:creationId xmlns:p14="http://schemas.microsoft.com/office/powerpoint/2010/main" val="368309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CC573-F74D-41D6-921A-D6C7057B21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6E33C9-CBC0-4A8A-A8C8-27FB369396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78AA19-ECCB-468B-B44C-E792EF3279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A13C8F-6105-43AC-9160-D2A5272827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9DD19F-4E12-4F29-B162-4A4C986310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C1786B-0E4C-483A-8FF2-F0D31A377467}"/>
              </a:ext>
            </a:extLst>
          </p:cNvPr>
          <p:cNvSpPr>
            <a:spLocks noGrp="1"/>
          </p:cNvSpPr>
          <p:nvPr>
            <p:ph type="dt" sz="half" idx="10"/>
          </p:nvPr>
        </p:nvSpPr>
        <p:spPr/>
        <p:txBody>
          <a:bodyPr/>
          <a:lstStyle/>
          <a:p>
            <a:fld id="{97D61E71-85D9-4C9B-942A-76E5898FE699}" type="datetimeFigureOut">
              <a:rPr lang="en-US" smtClean="0"/>
              <a:t>11/24/2021</a:t>
            </a:fld>
            <a:endParaRPr lang="en-US"/>
          </a:p>
        </p:txBody>
      </p:sp>
      <p:sp>
        <p:nvSpPr>
          <p:cNvPr id="8" name="Footer Placeholder 7">
            <a:extLst>
              <a:ext uri="{FF2B5EF4-FFF2-40B4-BE49-F238E27FC236}">
                <a16:creationId xmlns:a16="http://schemas.microsoft.com/office/drawing/2014/main" id="{E0E36BF6-FA43-4C22-8B58-543E9C762D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8CA82E-6BBD-453D-B543-DEA10BC480CF}"/>
              </a:ext>
            </a:extLst>
          </p:cNvPr>
          <p:cNvSpPr>
            <a:spLocks noGrp="1"/>
          </p:cNvSpPr>
          <p:nvPr>
            <p:ph type="sldNum" sz="quarter" idx="12"/>
          </p:nvPr>
        </p:nvSpPr>
        <p:spPr/>
        <p:txBody>
          <a:bodyPr/>
          <a:lstStyle/>
          <a:p>
            <a:fld id="{B3A2E336-F02D-469F-AEC5-7ABBFDDF2BAD}" type="slidenum">
              <a:rPr lang="en-US" smtClean="0"/>
              <a:t>‹#›</a:t>
            </a:fld>
            <a:endParaRPr lang="en-US"/>
          </a:p>
        </p:txBody>
      </p:sp>
    </p:spTree>
    <p:extLst>
      <p:ext uri="{BB962C8B-B14F-4D97-AF65-F5344CB8AC3E}">
        <p14:creationId xmlns:p14="http://schemas.microsoft.com/office/powerpoint/2010/main" val="665865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FAD8D-71FA-4EFA-8805-2DED80A307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3F0E70-2CC7-4B35-BFB6-9C9163B71A45}"/>
              </a:ext>
            </a:extLst>
          </p:cNvPr>
          <p:cNvSpPr>
            <a:spLocks noGrp="1"/>
          </p:cNvSpPr>
          <p:nvPr>
            <p:ph type="dt" sz="half" idx="10"/>
          </p:nvPr>
        </p:nvSpPr>
        <p:spPr/>
        <p:txBody>
          <a:bodyPr/>
          <a:lstStyle/>
          <a:p>
            <a:fld id="{97D61E71-85D9-4C9B-942A-76E5898FE699}" type="datetimeFigureOut">
              <a:rPr lang="en-US" smtClean="0"/>
              <a:t>11/24/2021</a:t>
            </a:fld>
            <a:endParaRPr lang="en-US"/>
          </a:p>
        </p:txBody>
      </p:sp>
      <p:sp>
        <p:nvSpPr>
          <p:cNvPr id="4" name="Footer Placeholder 3">
            <a:extLst>
              <a:ext uri="{FF2B5EF4-FFF2-40B4-BE49-F238E27FC236}">
                <a16:creationId xmlns:a16="http://schemas.microsoft.com/office/drawing/2014/main" id="{D4C5E304-B799-4FF5-A36C-79867F82A9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5DBD5D-AF1B-4BF1-AD14-CE408CC7F15F}"/>
              </a:ext>
            </a:extLst>
          </p:cNvPr>
          <p:cNvSpPr>
            <a:spLocks noGrp="1"/>
          </p:cNvSpPr>
          <p:nvPr>
            <p:ph type="sldNum" sz="quarter" idx="12"/>
          </p:nvPr>
        </p:nvSpPr>
        <p:spPr/>
        <p:txBody>
          <a:bodyPr/>
          <a:lstStyle/>
          <a:p>
            <a:fld id="{B3A2E336-F02D-469F-AEC5-7ABBFDDF2BAD}" type="slidenum">
              <a:rPr lang="en-US" smtClean="0"/>
              <a:t>‹#›</a:t>
            </a:fld>
            <a:endParaRPr lang="en-US"/>
          </a:p>
        </p:txBody>
      </p:sp>
    </p:spTree>
    <p:extLst>
      <p:ext uri="{BB962C8B-B14F-4D97-AF65-F5344CB8AC3E}">
        <p14:creationId xmlns:p14="http://schemas.microsoft.com/office/powerpoint/2010/main" val="3634400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8EF985-FA2D-485F-B1E0-6FC366A05A80}"/>
              </a:ext>
            </a:extLst>
          </p:cNvPr>
          <p:cNvSpPr>
            <a:spLocks noGrp="1"/>
          </p:cNvSpPr>
          <p:nvPr>
            <p:ph type="dt" sz="half" idx="10"/>
          </p:nvPr>
        </p:nvSpPr>
        <p:spPr/>
        <p:txBody>
          <a:bodyPr/>
          <a:lstStyle/>
          <a:p>
            <a:fld id="{97D61E71-85D9-4C9B-942A-76E5898FE699}" type="datetimeFigureOut">
              <a:rPr lang="en-US" smtClean="0"/>
              <a:t>11/24/2021</a:t>
            </a:fld>
            <a:endParaRPr lang="en-US"/>
          </a:p>
        </p:txBody>
      </p:sp>
      <p:sp>
        <p:nvSpPr>
          <p:cNvPr id="3" name="Footer Placeholder 2">
            <a:extLst>
              <a:ext uri="{FF2B5EF4-FFF2-40B4-BE49-F238E27FC236}">
                <a16:creationId xmlns:a16="http://schemas.microsoft.com/office/drawing/2014/main" id="{0A4CF72B-EF39-4BDA-A2AF-3806E28575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CEDAC5-8566-4951-A26F-F8F16D4D6770}"/>
              </a:ext>
            </a:extLst>
          </p:cNvPr>
          <p:cNvSpPr>
            <a:spLocks noGrp="1"/>
          </p:cNvSpPr>
          <p:nvPr>
            <p:ph type="sldNum" sz="quarter" idx="12"/>
          </p:nvPr>
        </p:nvSpPr>
        <p:spPr/>
        <p:txBody>
          <a:bodyPr/>
          <a:lstStyle/>
          <a:p>
            <a:fld id="{B3A2E336-F02D-469F-AEC5-7ABBFDDF2BAD}" type="slidenum">
              <a:rPr lang="en-US" smtClean="0"/>
              <a:t>‹#›</a:t>
            </a:fld>
            <a:endParaRPr lang="en-US"/>
          </a:p>
        </p:txBody>
      </p:sp>
    </p:spTree>
    <p:extLst>
      <p:ext uri="{BB962C8B-B14F-4D97-AF65-F5344CB8AC3E}">
        <p14:creationId xmlns:p14="http://schemas.microsoft.com/office/powerpoint/2010/main" val="2608771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A5CAF-3717-40A7-A6B8-90E66CD3E2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DB6926-B70D-4048-9BB2-D98527A496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F8B6C9-3D44-41F8-B0DD-C1B0C784A2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F32EF3-BA7F-43B5-9992-70E68B1ED338}"/>
              </a:ext>
            </a:extLst>
          </p:cNvPr>
          <p:cNvSpPr>
            <a:spLocks noGrp="1"/>
          </p:cNvSpPr>
          <p:nvPr>
            <p:ph type="dt" sz="half" idx="10"/>
          </p:nvPr>
        </p:nvSpPr>
        <p:spPr/>
        <p:txBody>
          <a:bodyPr/>
          <a:lstStyle/>
          <a:p>
            <a:fld id="{97D61E71-85D9-4C9B-942A-76E5898FE699}" type="datetimeFigureOut">
              <a:rPr lang="en-US" smtClean="0"/>
              <a:t>11/24/2021</a:t>
            </a:fld>
            <a:endParaRPr lang="en-US"/>
          </a:p>
        </p:txBody>
      </p:sp>
      <p:sp>
        <p:nvSpPr>
          <p:cNvPr id="6" name="Footer Placeholder 5">
            <a:extLst>
              <a:ext uri="{FF2B5EF4-FFF2-40B4-BE49-F238E27FC236}">
                <a16:creationId xmlns:a16="http://schemas.microsoft.com/office/drawing/2014/main" id="{AAEF84E1-8429-4232-A853-7432689A5E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4DF871-26B9-422F-A762-3684A32D729D}"/>
              </a:ext>
            </a:extLst>
          </p:cNvPr>
          <p:cNvSpPr>
            <a:spLocks noGrp="1"/>
          </p:cNvSpPr>
          <p:nvPr>
            <p:ph type="sldNum" sz="quarter" idx="12"/>
          </p:nvPr>
        </p:nvSpPr>
        <p:spPr/>
        <p:txBody>
          <a:bodyPr/>
          <a:lstStyle/>
          <a:p>
            <a:fld id="{B3A2E336-F02D-469F-AEC5-7ABBFDDF2BAD}" type="slidenum">
              <a:rPr lang="en-US" smtClean="0"/>
              <a:t>‹#›</a:t>
            </a:fld>
            <a:endParaRPr lang="en-US"/>
          </a:p>
        </p:txBody>
      </p:sp>
    </p:spTree>
    <p:extLst>
      <p:ext uri="{BB962C8B-B14F-4D97-AF65-F5344CB8AC3E}">
        <p14:creationId xmlns:p14="http://schemas.microsoft.com/office/powerpoint/2010/main" val="906719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85F34-5437-4061-A52E-D8B22F9E05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52D7C8-6851-4E75-860E-BD179227A5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A6FCA4-8A6A-44AD-8B4E-DBF8A040CB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845846-C518-45D0-B17C-4882C2C5698D}"/>
              </a:ext>
            </a:extLst>
          </p:cNvPr>
          <p:cNvSpPr>
            <a:spLocks noGrp="1"/>
          </p:cNvSpPr>
          <p:nvPr>
            <p:ph type="dt" sz="half" idx="10"/>
          </p:nvPr>
        </p:nvSpPr>
        <p:spPr/>
        <p:txBody>
          <a:bodyPr/>
          <a:lstStyle/>
          <a:p>
            <a:fld id="{97D61E71-85D9-4C9B-942A-76E5898FE699}" type="datetimeFigureOut">
              <a:rPr lang="en-US" smtClean="0"/>
              <a:t>11/24/2021</a:t>
            </a:fld>
            <a:endParaRPr lang="en-US"/>
          </a:p>
        </p:txBody>
      </p:sp>
      <p:sp>
        <p:nvSpPr>
          <p:cNvPr id="6" name="Footer Placeholder 5">
            <a:extLst>
              <a:ext uri="{FF2B5EF4-FFF2-40B4-BE49-F238E27FC236}">
                <a16:creationId xmlns:a16="http://schemas.microsoft.com/office/drawing/2014/main" id="{099885B6-9BEE-4D1E-ADFC-A1F19F6E38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0B74DF-9B36-4B67-BEB8-F9C79363F4D3}"/>
              </a:ext>
            </a:extLst>
          </p:cNvPr>
          <p:cNvSpPr>
            <a:spLocks noGrp="1"/>
          </p:cNvSpPr>
          <p:nvPr>
            <p:ph type="sldNum" sz="quarter" idx="12"/>
          </p:nvPr>
        </p:nvSpPr>
        <p:spPr/>
        <p:txBody>
          <a:bodyPr/>
          <a:lstStyle/>
          <a:p>
            <a:fld id="{B3A2E336-F02D-469F-AEC5-7ABBFDDF2BAD}" type="slidenum">
              <a:rPr lang="en-US" smtClean="0"/>
              <a:t>‹#›</a:t>
            </a:fld>
            <a:endParaRPr lang="en-US"/>
          </a:p>
        </p:txBody>
      </p:sp>
    </p:spTree>
    <p:extLst>
      <p:ext uri="{BB962C8B-B14F-4D97-AF65-F5344CB8AC3E}">
        <p14:creationId xmlns:p14="http://schemas.microsoft.com/office/powerpoint/2010/main" val="3483865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E23209-4987-46E7-92D6-580C8E0B42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061969-8F56-4E9E-BB54-86F026845F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057A14-3743-499C-A217-D5715E26A2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D61E71-85D9-4C9B-942A-76E5898FE699}" type="datetimeFigureOut">
              <a:rPr lang="en-US" smtClean="0"/>
              <a:t>11/24/2021</a:t>
            </a:fld>
            <a:endParaRPr lang="en-US"/>
          </a:p>
        </p:txBody>
      </p:sp>
      <p:sp>
        <p:nvSpPr>
          <p:cNvPr id="5" name="Footer Placeholder 4">
            <a:extLst>
              <a:ext uri="{FF2B5EF4-FFF2-40B4-BE49-F238E27FC236}">
                <a16:creationId xmlns:a16="http://schemas.microsoft.com/office/drawing/2014/main" id="{ED865D4E-FA04-4870-A482-97E47894BF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3D6FE6-360C-401A-AF33-1B5261F7BB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A2E336-F02D-469F-AEC5-7ABBFDDF2BAD}" type="slidenum">
              <a:rPr lang="en-US" smtClean="0"/>
              <a:t>‹#›</a:t>
            </a:fld>
            <a:endParaRPr lang="en-US"/>
          </a:p>
        </p:txBody>
      </p:sp>
    </p:spTree>
    <p:extLst>
      <p:ext uri="{BB962C8B-B14F-4D97-AF65-F5344CB8AC3E}">
        <p14:creationId xmlns:p14="http://schemas.microsoft.com/office/powerpoint/2010/main" val="4190675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6.png"/><Relationship Id="rId4" Type="http://schemas.openxmlformats.org/officeDocument/2006/relationships/image" Target="../media/image30.png"/><Relationship Id="rId9" Type="http://schemas.openxmlformats.org/officeDocument/2006/relationships/customXml" Target="../ink/ink4.xml"/><Relationship Id="rId1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7C45B-62EC-4AB7-ADFE-DECDA2413FBC}"/>
              </a:ext>
            </a:extLst>
          </p:cNvPr>
          <p:cNvSpPr>
            <a:spLocks noGrp="1"/>
          </p:cNvSpPr>
          <p:nvPr>
            <p:ph type="ctrTitle"/>
          </p:nvPr>
        </p:nvSpPr>
        <p:spPr>
          <a:xfrm>
            <a:off x="288834" y="843191"/>
            <a:ext cx="11614332" cy="3118394"/>
          </a:xfrm>
        </p:spPr>
        <p:txBody>
          <a:bodyPr>
            <a:noAutofit/>
          </a:bodyPr>
          <a:lstStyle/>
          <a:p>
            <a:br>
              <a:rPr lang="en-US" sz="6600" b="1">
                <a:solidFill>
                  <a:srgbClr val="00B0F0"/>
                </a:solidFill>
                <a:latin typeface="Comic Sans MS" panose="030F0702030302020204" pitchFamily="66" charset="0"/>
              </a:rPr>
            </a:br>
            <a:br>
              <a:rPr lang="en-US" sz="6600" b="1">
                <a:solidFill>
                  <a:srgbClr val="00B0F0"/>
                </a:solidFill>
                <a:latin typeface="Comic Sans MS" panose="030F0702030302020204" pitchFamily="66" charset="0"/>
              </a:rPr>
            </a:br>
            <a:r>
              <a:rPr lang="en-US" sz="6600" b="1">
                <a:solidFill>
                  <a:srgbClr val="00B0F0"/>
                </a:solidFill>
                <a:latin typeface="Comic Sans MS" panose="030F0702030302020204" pitchFamily="66" charset="0"/>
              </a:rPr>
              <a:t>Therapeutic Anticoagulation with heparin in critically ill patients with covid-19</a:t>
            </a:r>
            <a:br>
              <a:rPr lang="en-US" sz="6600" b="1">
                <a:solidFill>
                  <a:srgbClr val="00B0F0"/>
                </a:solidFill>
                <a:latin typeface="Comic Sans MS" panose="030F0702030302020204" pitchFamily="66" charset="0"/>
              </a:rPr>
            </a:br>
            <a:endParaRPr lang="en-US" sz="6600" b="1" dirty="0">
              <a:solidFill>
                <a:srgbClr val="00B0F0"/>
              </a:solidFill>
              <a:latin typeface="Comic Sans MS" panose="030F0702030302020204" pitchFamily="66" charset="0"/>
            </a:endParaRPr>
          </a:p>
        </p:txBody>
      </p:sp>
      <p:sp>
        <p:nvSpPr>
          <p:cNvPr id="4" name="Subtitle 2">
            <a:extLst>
              <a:ext uri="{FF2B5EF4-FFF2-40B4-BE49-F238E27FC236}">
                <a16:creationId xmlns:a16="http://schemas.microsoft.com/office/drawing/2014/main" id="{AD234D94-5697-463F-B6B5-B722DD876BAE}"/>
              </a:ext>
            </a:extLst>
          </p:cNvPr>
          <p:cNvSpPr>
            <a:spLocks noGrp="1"/>
          </p:cNvSpPr>
          <p:nvPr>
            <p:ph type="subTitle" idx="1"/>
          </p:nvPr>
        </p:nvSpPr>
        <p:spPr>
          <a:xfrm>
            <a:off x="1745905" y="5164744"/>
            <a:ext cx="8700190" cy="1588361"/>
          </a:xfrm>
        </p:spPr>
        <p:txBody>
          <a:bodyPr>
            <a:noAutofit/>
          </a:bodyPr>
          <a:lstStyle/>
          <a:p>
            <a:r>
              <a:rPr lang="en-US" sz="2800" b="1">
                <a:solidFill>
                  <a:schemeClr val="bg1"/>
                </a:solidFill>
                <a:latin typeface="Arial" panose="020B0604020202020204" pitchFamily="34" charset="0"/>
                <a:cs typeface="Arial" panose="020B0604020202020204" pitchFamily="34" charset="0"/>
              </a:rPr>
              <a:t>Dr S Sidharth</a:t>
            </a:r>
          </a:p>
          <a:p>
            <a:r>
              <a:rPr lang="en-US" b="1">
                <a:solidFill>
                  <a:schemeClr val="bg1"/>
                </a:solidFill>
                <a:latin typeface="Arial" panose="020B0604020202020204" pitchFamily="34" charset="0"/>
                <a:cs typeface="Arial" panose="020B0604020202020204" pitchFamily="34" charset="0"/>
              </a:rPr>
              <a:t>PG Resident of Medicine</a:t>
            </a:r>
          </a:p>
          <a:p>
            <a:r>
              <a:rPr lang="en-US" b="1">
                <a:solidFill>
                  <a:schemeClr val="bg1"/>
                </a:solidFill>
                <a:latin typeface="Arial" panose="020B0604020202020204" pitchFamily="34" charset="0"/>
                <a:cs typeface="Arial" panose="020B0604020202020204" pitchFamily="34" charset="0"/>
              </a:rPr>
              <a:t>Lady Hardinge Medical College</a:t>
            </a:r>
            <a:endParaRPr lang="en-US" b="1"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88C5368-5E33-4FAC-B283-BE67FC8CEA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3347" y="3261960"/>
            <a:ext cx="1985305" cy="1674496"/>
          </a:xfrm>
          <a:prstGeom prst="rect">
            <a:avLst/>
          </a:prstGeom>
        </p:spPr>
      </p:pic>
    </p:spTree>
    <p:extLst>
      <p:ext uri="{BB962C8B-B14F-4D97-AF65-F5344CB8AC3E}">
        <p14:creationId xmlns:p14="http://schemas.microsoft.com/office/powerpoint/2010/main" val="2949837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974EF-6193-44D6-AC04-C876CC5545F1}"/>
              </a:ext>
            </a:extLst>
          </p:cNvPr>
          <p:cNvSpPr>
            <a:spLocks noGrp="1"/>
          </p:cNvSpPr>
          <p:nvPr>
            <p:ph type="title"/>
          </p:nvPr>
        </p:nvSpPr>
        <p:spPr/>
        <p:txBody>
          <a:bodyPr/>
          <a:lstStyle/>
          <a:p>
            <a:pPr algn="ctr"/>
            <a:r>
              <a:rPr lang="en-US" dirty="0"/>
              <a:t>DOSE OF ANTICOAGULATION USED</a:t>
            </a:r>
          </a:p>
        </p:txBody>
      </p:sp>
      <p:graphicFrame>
        <p:nvGraphicFramePr>
          <p:cNvPr id="4" name="Table 4">
            <a:extLst>
              <a:ext uri="{FF2B5EF4-FFF2-40B4-BE49-F238E27FC236}">
                <a16:creationId xmlns:a16="http://schemas.microsoft.com/office/drawing/2014/main" id="{B8B6F247-52E6-4355-990B-4E2F3D041072}"/>
              </a:ext>
            </a:extLst>
          </p:cNvPr>
          <p:cNvGraphicFramePr>
            <a:graphicFrameLocks noGrp="1"/>
          </p:cNvGraphicFramePr>
          <p:nvPr>
            <p:ph idx="1"/>
            <p:extLst>
              <p:ext uri="{D42A27DB-BD31-4B8C-83A1-F6EECF244321}">
                <p14:modId xmlns:p14="http://schemas.microsoft.com/office/powerpoint/2010/main" val="377369794"/>
              </p:ext>
            </p:extLst>
          </p:nvPr>
        </p:nvGraphicFramePr>
        <p:xfrm>
          <a:off x="838200" y="1825624"/>
          <a:ext cx="10709634" cy="4509188"/>
        </p:xfrm>
        <a:graphic>
          <a:graphicData uri="http://schemas.openxmlformats.org/drawingml/2006/table">
            <a:tbl>
              <a:tblPr firstRow="1" bandRow="1">
                <a:tableStyleId>{21E4AEA4-8DFA-4A89-87EB-49C32662AFE0}</a:tableStyleId>
              </a:tblPr>
              <a:tblGrid>
                <a:gridCol w="3569878">
                  <a:extLst>
                    <a:ext uri="{9D8B030D-6E8A-4147-A177-3AD203B41FA5}">
                      <a16:colId xmlns:a16="http://schemas.microsoft.com/office/drawing/2014/main" val="598061909"/>
                    </a:ext>
                  </a:extLst>
                </a:gridCol>
                <a:gridCol w="3569878">
                  <a:extLst>
                    <a:ext uri="{9D8B030D-6E8A-4147-A177-3AD203B41FA5}">
                      <a16:colId xmlns:a16="http://schemas.microsoft.com/office/drawing/2014/main" val="1863313281"/>
                    </a:ext>
                  </a:extLst>
                </a:gridCol>
                <a:gridCol w="3569878">
                  <a:extLst>
                    <a:ext uri="{9D8B030D-6E8A-4147-A177-3AD203B41FA5}">
                      <a16:colId xmlns:a16="http://schemas.microsoft.com/office/drawing/2014/main" val="2958705408"/>
                    </a:ext>
                  </a:extLst>
                </a:gridCol>
              </a:tblGrid>
              <a:tr h="826221">
                <a:tc>
                  <a:txBody>
                    <a:bodyPr/>
                    <a:lstStyle/>
                    <a:p>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a:latin typeface="Arial" panose="020B0604020202020204" pitchFamily="34" charset="0"/>
                          <a:cs typeface="Arial" panose="020B0604020202020204" pitchFamily="34" charset="0"/>
                        </a:rPr>
                        <a:t>LMWH</a:t>
                      </a:r>
                    </a:p>
                  </a:txBody>
                  <a:tcPr anchor="ctr"/>
                </a:tc>
                <a:tc>
                  <a:txBody>
                    <a:bodyPr/>
                    <a:lstStyle/>
                    <a:p>
                      <a:pPr algn="ctr"/>
                      <a:r>
                        <a:rPr lang="en-US" sz="2400" dirty="0">
                          <a:latin typeface="Arial" panose="020B0604020202020204" pitchFamily="34" charset="0"/>
                          <a:cs typeface="Arial" panose="020B0604020202020204" pitchFamily="34" charset="0"/>
                        </a:rPr>
                        <a:t>UFH</a:t>
                      </a:r>
                    </a:p>
                  </a:txBody>
                  <a:tcPr anchor="ctr"/>
                </a:tc>
                <a:extLst>
                  <a:ext uri="{0D108BD9-81ED-4DB2-BD59-A6C34878D82A}">
                    <a16:rowId xmlns:a16="http://schemas.microsoft.com/office/drawing/2014/main" val="2573057510"/>
                  </a:ext>
                </a:extLst>
              </a:tr>
              <a:tr h="830807">
                <a:tc>
                  <a:txBody>
                    <a:bodyPr/>
                    <a:lstStyle/>
                    <a:p>
                      <a:r>
                        <a:rPr lang="en-US" sz="2400" dirty="0">
                          <a:latin typeface="Arial" panose="020B0604020202020204" pitchFamily="34" charset="0"/>
                          <a:cs typeface="Arial" panose="020B0604020202020204" pitchFamily="34" charset="0"/>
                        </a:rPr>
                        <a:t>Low dose anticoagulation</a:t>
                      </a:r>
                    </a:p>
                  </a:txBody>
                  <a:tcPr anchor="ctr"/>
                </a:tc>
                <a:tc>
                  <a:txBody>
                    <a:bodyPr/>
                    <a:lstStyle/>
                    <a:p>
                      <a:r>
                        <a:rPr lang="en-US" sz="2400" dirty="0">
                          <a:latin typeface="Arial" panose="020B0604020202020204" pitchFamily="34" charset="0"/>
                          <a:cs typeface="Arial" panose="020B0604020202020204" pitchFamily="34" charset="0"/>
                        </a:rPr>
                        <a:t>40mg s/c OD</a:t>
                      </a:r>
                    </a:p>
                  </a:txBody>
                  <a:tcPr anchor="ctr"/>
                </a:tc>
                <a:tc>
                  <a:txBody>
                    <a:bodyPr/>
                    <a:lstStyle/>
                    <a:p>
                      <a:r>
                        <a:rPr lang="en-US" sz="2400" dirty="0">
                          <a:latin typeface="Arial" panose="020B0604020202020204" pitchFamily="34" charset="0"/>
                          <a:cs typeface="Arial" panose="020B0604020202020204" pitchFamily="34" charset="0"/>
                        </a:rPr>
                        <a:t>5000 units s/c BD</a:t>
                      </a:r>
                    </a:p>
                  </a:txBody>
                  <a:tcPr anchor="ctr"/>
                </a:tc>
                <a:extLst>
                  <a:ext uri="{0D108BD9-81ED-4DB2-BD59-A6C34878D82A}">
                    <a16:rowId xmlns:a16="http://schemas.microsoft.com/office/drawing/2014/main" val="2067245455"/>
                  </a:ext>
                </a:extLst>
              </a:tr>
              <a:tr h="1426080">
                <a:tc>
                  <a:txBody>
                    <a:bodyPr/>
                    <a:lstStyle/>
                    <a:p>
                      <a:r>
                        <a:rPr lang="en-US" sz="2400" dirty="0">
                          <a:latin typeface="Arial" panose="020B0604020202020204" pitchFamily="34" charset="0"/>
                          <a:cs typeface="Arial" panose="020B0604020202020204" pitchFamily="34" charset="0"/>
                        </a:rPr>
                        <a:t>Intermediate dose anticoagulation</a:t>
                      </a:r>
                    </a:p>
                  </a:txBody>
                  <a:tcPr anchor="ctr"/>
                </a:tc>
                <a:tc>
                  <a:txBody>
                    <a:bodyPr/>
                    <a:lstStyle/>
                    <a:p>
                      <a:r>
                        <a:rPr lang="en-US" sz="2400" dirty="0">
                          <a:latin typeface="Arial" panose="020B0604020202020204" pitchFamily="34" charset="0"/>
                          <a:cs typeface="Arial" panose="020B0604020202020204" pitchFamily="34" charset="0"/>
                        </a:rPr>
                        <a:t>0.5mg/kg s/c BD or 1mg/kg s/c OD</a:t>
                      </a:r>
                    </a:p>
                  </a:txBody>
                  <a:tcPr anchor="ctr"/>
                </a:tc>
                <a:tc>
                  <a:txBody>
                    <a:bodyPr/>
                    <a:lstStyle/>
                    <a:p>
                      <a:r>
                        <a:rPr lang="en-US" sz="2400" dirty="0">
                          <a:latin typeface="Arial" panose="020B0604020202020204" pitchFamily="34" charset="0"/>
                          <a:cs typeface="Arial" panose="020B0604020202020204" pitchFamily="34" charset="0"/>
                        </a:rPr>
                        <a:t>10000 units s/c BD</a:t>
                      </a:r>
                    </a:p>
                  </a:txBody>
                  <a:tcPr anchor="ctr"/>
                </a:tc>
                <a:extLst>
                  <a:ext uri="{0D108BD9-81ED-4DB2-BD59-A6C34878D82A}">
                    <a16:rowId xmlns:a16="http://schemas.microsoft.com/office/drawing/2014/main" val="2494588430"/>
                  </a:ext>
                </a:extLst>
              </a:tr>
              <a:tr h="1426080">
                <a:tc>
                  <a:txBody>
                    <a:bodyPr/>
                    <a:lstStyle/>
                    <a:p>
                      <a:r>
                        <a:rPr lang="en-US" sz="2400" dirty="0">
                          <a:latin typeface="Arial" panose="020B0604020202020204" pitchFamily="34" charset="0"/>
                          <a:cs typeface="Arial" panose="020B0604020202020204" pitchFamily="34" charset="0"/>
                        </a:rPr>
                        <a:t>Therapeutic anticoagulation</a:t>
                      </a:r>
                    </a:p>
                  </a:txBody>
                  <a:tcPr anchor="ctr"/>
                </a:tc>
                <a:tc>
                  <a:txBody>
                    <a:bodyPr/>
                    <a:lstStyle/>
                    <a:p>
                      <a:r>
                        <a:rPr lang="en-US" sz="2400" dirty="0">
                          <a:latin typeface="Arial" panose="020B0604020202020204" pitchFamily="34" charset="0"/>
                          <a:cs typeface="Arial" panose="020B0604020202020204" pitchFamily="34" charset="0"/>
                        </a:rPr>
                        <a:t>1mg/kg s/c BD or 1.5mg/kg s/c OD</a:t>
                      </a:r>
                    </a:p>
                  </a:txBody>
                  <a:tcPr anchor="ctr"/>
                </a:tc>
                <a:tc>
                  <a:txBody>
                    <a:bodyPr/>
                    <a:lstStyle/>
                    <a:p>
                      <a:r>
                        <a:rPr lang="en-US" sz="2400" dirty="0">
                          <a:latin typeface="Arial" panose="020B0604020202020204" pitchFamily="34" charset="0"/>
                          <a:cs typeface="Arial" panose="020B0604020202020204" pitchFamily="34" charset="0"/>
                        </a:rPr>
                        <a:t>IV infusion as per protocol for VTE</a:t>
                      </a:r>
                    </a:p>
                  </a:txBody>
                  <a:tcPr anchor="ctr"/>
                </a:tc>
                <a:extLst>
                  <a:ext uri="{0D108BD9-81ED-4DB2-BD59-A6C34878D82A}">
                    <a16:rowId xmlns:a16="http://schemas.microsoft.com/office/drawing/2014/main" val="964881826"/>
                  </a:ext>
                </a:extLst>
              </a:tr>
            </a:tbl>
          </a:graphicData>
        </a:graphic>
      </p:graphicFrame>
    </p:spTree>
    <p:extLst>
      <p:ext uri="{BB962C8B-B14F-4D97-AF65-F5344CB8AC3E}">
        <p14:creationId xmlns:p14="http://schemas.microsoft.com/office/powerpoint/2010/main" val="4010527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BE182-C359-46B4-AC03-0D2204FF05DD}"/>
              </a:ext>
            </a:extLst>
          </p:cNvPr>
          <p:cNvSpPr>
            <a:spLocks noGrp="1"/>
          </p:cNvSpPr>
          <p:nvPr>
            <p:ph type="title"/>
          </p:nvPr>
        </p:nvSpPr>
        <p:spPr/>
        <p:txBody>
          <a:bodyPr/>
          <a:lstStyle/>
          <a:p>
            <a:r>
              <a:rPr lang="en-US" dirty="0"/>
              <a:t>OUTCOME MEASURES</a:t>
            </a:r>
          </a:p>
        </p:txBody>
      </p:sp>
      <p:sp>
        <p:nvSpPr>
          <p:cNvPr id="3" name="Content Placeholder 2">
            <a:extLst>
              <a:ext uri="{FF2B5EF4-FFF2-40B4-BE49-F238E27FC236}">
                <a16:creationId xmlns:a16="http://schemas.microsoft.com/office/drawing/2014/main" id="{C2CA0ED9-785C-462D-8BCB-AE5252549D71}"/>
              </a:ext>
            </a:extLst>
          </p:cNvPr>
          <p:cNvSpPr>
            <a:spLocks noGrp="1"/>
          </p:cNvSpPr>
          <p:nvPr>
            <p:ph idx="1"/>
          </p:nvPr>
        </p:nvSpPr>
        <p:spPr>
          <a:xfrm>
            <a:off x="555395" y="1690688"/>
            <a:ext cx="11152695" cy="4802188"/>
          </a:xfrm>
        </p:spPr>
        <p:txBody>
          <a:bodyPr>
            <a:normAutofit lnSpcReduction="10000"/>
          </a:bodyPr>
          <a:lstStyle/>
          <a:p>
            <a:pPr algn="just">
              <a:lnSpc>
                <a:spcPct val="110000"/>
              </a:lnSpc>
              <a:spcBef>
                <a:spcPts val="0"/>
              </a:spcBef>
              <a:spcAft>
                <a:spcPts val="1200"/>
              </a:spcAft>
            </a:pPr>
            <a:r>
              <a:rPr lang="en-IN" b="1" u="sng" dirty="0">
                <a:solidFill>
                  <a:srgbClr val="00B0F0"/>
                </a:solidFill>
              </a:rPr>
              <a:t>Primary outcome</a:t>
            </a:r>
          </a:p>
          <a:p>
            <a:pPr lvl="2" algn="just">
              <a:lnSpc>
                <a:spcPct val="110000"/>
              </a:lnSpc>
              <a:spcBef>
                <a:spcPts val="0"/>
              </a:spcBef>
              <a:spcAft>
                <a:spcPts val="1200"/>
              </a:spcAft>
            </a:pPr>
            <a:r>
              <a:rPr lang="en-IN" sz="2800" b="1" dirty="0">
                <a:solidFill>
                  <a:srgbClr val="92D050"/>
                </a:solidFill>
              </a:rPr>
              <a:t>Organ support–free days</a:t>
            </a:r>
            <a:r>
              <a:rPr lang="en-IN" sz="2800" dirty="0">
                <a:solidFill>
                  <a:srgbClr val="92D050"/>
                </a:solidFill>
              </a:rPr>
              <a:t>, </a:t>
            </a:r>
            <a:r>
              <a:rPr lang="en-IN" sz="2800" dirty="0"/>
              <a:t>was evaluated on an ordinal scale indicating the number of days free of cardiovascular or respiratory organ support up to day 21 among patients who survived to hospital discharge.</a:t>
            </a:r>
          </a:p>
          <a:p>
            <a:pPr lvl="2" algn="just">
              <a:lnSpc>
                <a:spcPct val="110000"/>
              </a:lnSpc>
              <a:spcBef>
                <a:spcPts val="0"/>
              </a:spcBef>
              <a:spcAft>
                <a:spcPts val="1200"/>
              </a:spcAft>
            </a:pPr>
            <a:r>
              <a:rPr lang="en-IN" sz="2800" b="1" dirty="0">
                <a:solidFill>
                  <a:srgbClr val="92D050"/>
                </a:solidFill>
              </a:rPr>
              <a:t>Survival till hospital discharge </a:t>
            </a:r>
            <a:r>
              <a:rPr lang="en-IN" sz="2800" dirty="0"/>
              <a:t>(percentage)</a:t>
            </a:r>
          </a:p>
          <a:p>
            <a:pPr algn="just">
              <a:lnSpc>
                <a:spcPct val="110000"/>
              </a:lnSpc>
              <a:spcBef>
                <a:spcPts val="0"/>
              </a:spcBef>
              <a:spcAft>
                <a:spcPts val="1200"/>
              </a:spcAft>
            </a:pPr>
            <a:r>
              <a:rPr lang="en-IN" b="1" u="sng" dirty="0">
                <a:solidFill>
                  <a:srgbClr val="00B0F0"/>
                </a:solidFill>
              </a:rPr>
              <a:t>Secondary outcome (safety)</a:t>
            </a:r>
          </a:p>
          <a:p>
            <a:pPr lvl="2" algn="just">
              <a:lnSpc>
                <a:spcPct val="110000"/>
              </a:lnSpc>
              <a:spcBef>
                <a:spcPts val="0"/>
              </a:spcBef>
              <a:spcAft>
                <a:spcPts val="1200"/>
              </a:spcAft>
            </a:pPr>
            <a:r>
              <a:rPr lang="en-IN" sz="2800" b="1" dirty="0">
                <a:solidFill>
                  <a:srgbClr val="92D050"/>
                </a:solidFill>
              </a:rPr>
              <a:t>Major thrombotic events </a:t>
            </a:r>
            <a:r>
              <a:rPr lang="en-IN" sz="2800" dirty="0"/>
              <a:t>or death-</a:t>
            </a:r>
          </a:p>
          <a:p>
            <a:pPr lvl="2" algn="just">
              <a:lnSpc>
                <a:spcPct val="110000"/>
              </a:lnSpc>
              <a:spcBef>
                <a:spcPts val="0"/>
              </a:spcBef>
              <a:spcAft>
                <a:spcPts val="1200"/>
              </a:spcAft>
            </a:pPr>
            <a:r>
              <a:rPr lang="en-IN" sz="2800" b="1" dirty="0">
                <a:solidFill>
                  <a:srgbClr val="92D050"/>
                </a:solidFill>
              </a:rPr>
              <a:t>Major bleeding </a:t>
            </a:r>
            <a:r>
              <a:rPr lang="en-IN" sz="2800" dirty="0"/>
              <a:t>during the treatment period.</a:t>
            </a:r>
          </a:p>
        </p:txBody>
      </p:sp>
    </p:spTree>
    <p:extLst>
      <p:ext uri="{BB962C8B-B14F-4D97-AF65-F5344CB8AC3E}">
        <p14:creationId xmlns:p14="http://schemas.microsoft.com/office/powerpoint/2010/main" val="3446503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A4C6E-BEC3-44E7-9064-7E796274F9D6}"/>
              </a:ext>
            </a:extLst>
          </p:cNvPr>
          <p:cNvSpPr>
            <a:spLocks noGrp="1"/>
          </p:cNvSpPr>
          <p:nvPr>
            <p:ph type="title"/>
          </p:nvPr>
        </p:nvSpPr>
        <p:spPr/>
        <p:txBody>
          <a:bodyPr/>
          <a:lstStyle/>
          <a:p>
            <a:r>
              <a:rPr lang="en-US" dirty="0"/>
              <a:t>ANALYSIS</a:t>
            </a:r>
          </a:p>
        </p:txBody>
      </p:sp>
      <p:sp>
        <p:nvSpPr>
          <p:cNvPr id="3" name="Content Placeholder 2">
            <a:extLst>
              <a:ext uri="{FF2B5EF4-FFF2-40B4-BE49-F238E27FC236}">
                <a16:creationId xmlns:a16="http://schemas.microsoft.com/office/drawing/2014/main" id="{C12A550E-6C50-4884-BDA9-3B4360CB574F}"/>
              </a:ext>
            </a:extLst>
          </p:cNvPr>
          <p:cNvSpPr>
            <a:spLocks noGrp="1"/>
          </p:cNvSpPr>
          <p:nvPr>
            <p:ph idx="1"/>
          </p:nvPr>
        </p:nvSpPr>
        <p:spPr>
          <a:xfrm>
            <a:off x="838200" y="1690688"/>
            <a:ext cx="10690781" cy="4667250"/>
          </a:xfrm>
        </p:spPr>
        <p:txBody>
          <a:bodyPr>
            <a:noAutofit/>
          </a:bodyPr>
          <a:lstStyle/>
          <a:p>
            <a:pPr algn="just">
              <a:lnSpc>
                <a:spcPct val="100000"/>
              </a:lnSpc>
              <a:spcBef>
                <a:spcPts val="0"/>
              </a:spcBef>
              <a:spcAft>
                <a:spcPts val="1200"/>
              </a:spcAft>
            </a:pPr>
            <a:r>
              <a:rPr lang="en-IN" sz="2700" dirty="0"/>
              <a:t>The </a:t>
            </a:r>
            <a:r>
              <a:rPr lang="en-IN" sz="2700" b="1" dirty="0">
                <a:solidFill>
                  <a:srgbClr val="92D050"/>
                </a:solidFill>
              </a:rPr>
              <a:t>primary analysis </a:t>
            </a:r>
            <a:r>
              <a:rPr lang="en-IN" sz="2700" dirty="0"/>
              <a:t>involved a </a:t>
            </a:r>
            <a:r>
              <a:rPr lang="en-IN" sz="2700" b="1" dirty="0">
                <a:solidFill>
                  <a:srgbClr val="92D050"/>
                </a:solidFill>
              </a:rPr>
              <a:t>Bayesian cumulative logistic-regression model </a:t>
            </a:r>
            <a:r>
              <a:rPr lang="en-IN" sz="2700" dirty="0"/>
              <a:t>that was used to calculate the posterior distribution for the proportional odds ratio for organ support–free days. </a:t>
            </a:r>
          </a:p>
          <a:p>
            <a:pPr algn="just">
              <a:lnSpc>
                <a:spcPct val="100000"/>
              </a:lnSpc>
              <a:spcBef>
                <a:spcPts val="0"/>
              </a:spcBef>
              <a:spcAft>
                <a:spcPts val="1200"/>
              </a:spcAft>
            </a:pPr>
            <a:r>
              <a:rPr lang="en-IN" sz="2700" b="1" dirty="0">
                <a:solidFill>
                  <a:srgbClr val="92D050"/>
                </a:solidFill>
              </a:rPr>
              <a:t>Posterior distributions </a:t>
            </a:r>
            <a:r>
              <a:rPr lang="en-IN" sz="2700" dirty="0"/>
              <a:t>for the odds ratios, median and 95% credible intervals</a:t>
            </a:r>
          </a:p>
          <a:p>
            <a:pPr algn="just">
              <a:lnSpc>
                <a:spcPct val="100000"/>
              </a:lnSpc>
              <a:spcBef>
                <a:spcPts val="0"/>
              </a:spcBef>
              <a:spcAft>
                <a:spcPts val="1200"/>
              </a:spcAft>
              <a:buFont typeface="Wingdings" pitchFamily="2" charset="2"/>
              <a:buChar char="Ø"/>
            </a:pPr>
            <a:r>
              <a:rPr lang="en-IN" sz="2700" b="1" dirty="0">
                <a:solidFill>
                  <a:srgbClr val="92D050"/>
                </a:solidFill>
              </a:rPr>
              <a:t>Posterior probabilities of superiority </a:t>
            </a:r>
            <a:r>
              <a:rPr lang="en-IN" sz="2700" dirty="0"/>
              <a:t>(indicated by an odds ratio of &gt;1), </a:t>
            </a:r>
          </a:p>
          <a:p>
            <a:pPr algn="just">
              <a:lnSpc>
                <a:spcPct val="100000"/>
              </a:lnSpc>
              <a:spcBef>
                <a:spcPts val="0"/>
              </a:spcBef>
              <a:spcAft>
                <a:spcPts val="1200"/>
              </a:spcAft>
              <a:buFont typeface="Wingdings" pitchFamily="2" charset="2"/>
              <a:buChar char="Ø"/>
            </a:pPr>
            <a:r>
              <a:rPr lang="en-IN" sz="2700" b="1" dirty="0">
                <a:solidFill>
                  <a:srgbClr val="92D050"/>
                </a:solidFill>
              </a:rPr>
              <a:t>Futility</a:t>
            </a:r>
            <a:r>
              <a:rPr lang="en-IN" sz="2700" dirty="0"/>
              <a:t> (indicated by an odds ratio of &lt;1.2), or </a:t>
            </a:r>
          </a:p>
          <a:p>
            <a:pPr algn="just">
              <a:lnSpc>
                <a:spcPct val="100000"/>
              </a:lnSpc>
              <a:spcBef>
                <a:spcPts val="0"/>
              </a:spcBef>
              <a:spcAft>
                <a:spcPts val="1200"/>
              </a:spcAft>
              <a:buFont typeface="Wingdings" pitchFamily="2" charset="2"/>
              <a:buChar char="Ø"/>
            </a:pPr>
            <a:r>
              <a:rPr lang="en-IN" sz="2700" b="1" dirty="0">
                <a:solidFill>
                  <a:srgbClr val="92D050"/>
                </a:solidFill>
              </a:rPr>
              <a:t>Inferiority</a:t>
            </a:r>
            <a:r>
              <a:rPr lang="en-IN" sz="2700" b="1" dirty="0"/>
              <a:t> </a:t>
            </a:r>
            <a:r>
              <a:rPr lang="en-IN" sz="2700" dirty="0"/>
              <a:t>(indicated by an odds ratio of &lt;1) </a:t>
            </a:r>
            <a:endParaRPr lang="en-US" sz="2700" dirty="0"/>
          </a:p>
        </p:txBody>
      </p:sp>
    </p:spTree>
    <p:extLst>
      <p:ext uri="{BB962C8B-B14F-4D97-AF65-F5344CB8AC3E}">
        <p14:creationId xmlns:p14="http://schemas.microsoft.com/office/powerpoint/2010/main" val="3807955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3FB20-EDCE-479C-98CD-6FA3BE26A3CD}"/>
              </a:ext>
            </a:extLst>
          </p:cNvPr>
          <p:cNvSpPr>
            <a:spLocks noGrp="1"/>
          </p:cNvSpPr>
          <p:nvPr>
            <p:ph type="title"/>
          </p:nvPr>
        </p:nvSpPr>
        <p:spPr>
          <a:xfrm>
            <a:off x="838200" y="2103437"/>
            <a:ext cx="10515600" cy="1325563"/>
          </a:xfrm>
        </p:spPr>
        <p:txBody>
          <a:bodyPr>
            <a:normAutofit/>
          </a:bodyPr>
          <a:lstStyle/>
          <a:p>
            <a:pPr algn="ctr"/>
            <a:r>
              <a:rPr lang="en-US" sz="6600" dirty="0"/>
              <a:t>RESULTS</a:t>
            </a:r>
          </a:p>
        </p:txBody>
      </p:sp>
    </p:spTree>
    <p:extLst>
      <p:ext uri="{BB962C8B-B14F-4D97-AF65-F5344CB8AC3E}">
        <p14:creationId xmlns:p14="http://schemas.microsoft.com/office/powerpoint/2010/main" val="1818720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CA01658-B49E-4C6B-B509-C9C39B1CFAB1}"/>
              </a:ext>
            </a:extLst>
          </p:cNvPr>
          <p:cNvPicPr>
            <a:picLocks noGrp="1" noChangeAspect="1"/>
          </p:cNvPicPr>
          <p:nvPr>
            <p:ph idx="1"/>
          </p:nvPr>
        </p:nvPicPr>
        <p:blipFill>
          <a:blip r:embed="rId2"/>
          <a:stretch>
            <a:fillRect/>
          </a:stretch>
        </p:blipFill>
        <p:spPr>
          <a:xfrm>
            <a:off x="2198561" y="95716"/>
            <a:ext cx="7640764" cy="6666567"/>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8174626C-1D9A-485D-892C-B40DDB772967}"/>
                  </a:ext>
                </a:extLst>
              </p14:cNvPr>
              <p14:cNvContentPartPr/>
              <p14:nvPr/>
            </p14:nvContentPartPr>
            <p14:xfrm>
              <a:off x="4819140" y="418980"/>
              <a:ext cx="847080" cy="10800"/>
            </p14:xfrm>
          </p:contentPart>
        </mc:Choice>
        <mc:Fallback xmlns="">
          <p:pic>
            <p:nvPicPr>
              <p:cNvPr id="6" name="Ink 5">
                <a:extLst>
                  <a:ext uri="{FF2B5EF4-FFF2-40B4-BE49-F238E27FC236}">
                    <a16:creationId xmlns:a16="http://schemas.microsoft.com/office/drawing/2014/main" id="{8174626C-1D9A-485D-892C-B40DDB772967}"/>
                  </a:ext>
                </a:extLst>
              </p:cNvPr>
              <p:cNvPicPr/>
              <p:nvPr/>
            </p:nvPicPr>
            <p:blipFill>
              <a:blip r:embed="rId4"/>
              <a:stretch>
                <a:fillRect/>
              </a:stretch>
            </p:blipFill>
            <p:spPr>
              <a:xfrm>
                <a:off x="4765500" y="310980"/>
                <a:ext cx="9547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ED43FD1C-5D3D-49CC-828C-F15B2D53C002}"/>
                  </a:ext>
                </a:extLst>
              </p14:cNvPr>
              <p14:cNvContentPartPr/>
              <p14:nvPr/>
            </p14:nvContentPartPr>
            <p14:xfrm>
              <a:off x="4752540" y="3295380"/>
              <a:ext cx="2506320" cy="191160"/>
            </p14:xfrm>
          </p:contentPart>
        </mc:Choice>
        <mc:Fallback xmlns="">
          <p:pic>
            <p:nvPicPr>
              <p:cNvPr id="8" name="Ink 7">
                <a:extLst>
                  <a:ext uri="{FF2B5EF4-FFF2-40B4-BE49-F238E27FC236}">
                    <a16:creationId xmlns:a16="http://schemas.microsoft.com/office/drawing/2014/main" id="{ED43FD1C-5D3D-49CC-828C-F15B2D53C002}"/>
                  </a:ext>
                </a:extLst>
              </p:cNvPr>
              <p:cNvPicPr/>
              <p:nvPr/>
            </p:nvPicPr>
            <p:blipFill>
              <a:blip r:embed="rId6"/>
              <a:stretch>
                <a:fillRect/>
              </a:stretch>
            </p:blipFill>
            <p:spPr>
              <a:xfrm>
                <a:off x="4698900" y="3187380"/>
                <a:ext cx="2613960" cy="406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A95A0709-1376-4C0F-BB02-64B91E86BAEA}"/>
                  </a:ext>
                </a:extLst>
              </p14:cNvPr>
              <p14:cNvContentPartPr/>
              <p14:nvPr/>
            </p14:nvContentPartPr>
            <p14:xfrm>
              <a:off x="6438420" y="4494900"/>
              <a:ext cx="2216520" cy="222480"/>
            </p14:xfrm>
          </p:contentPart>
        </mc:Choice>
        <mc:Fallback xmlns="">
          <p:pic>
            <p:nvPicPr>
              <p:cNvPr id="11" name="Ink 10">
                <a:extLst>
                  <a:ext uri="{FF2B5EF4-FFF2-40B4-BE49-F238E27FC236}">
                    <a16:creationId xmlns:a16="http://schemas.microsoft.com/office/drawing/2014/main" id="{A95A0709-1376-4C0F-BB02-64B91E86BAEA}"/>
                  </a:ext>
                </a:extLst>
              </p:cNvPr>
              <p:cNvPicPr/>
              <p:nvPr/>
            </p:nvPicPr>
            <p:blipFill>
              <a:blip r:embed="rId8"/>
              <a:stretch>
                <a:fillRect/>
              </a:stretch>
            </p:blipFill>
            <p:spPr>
              <a:xfrm>
                <a:off x="6384780" y="4386900"/>
                <a:ext cx="2324160" cy="438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A7F1EC76-DC67-4937-9B9B-ED7510DB4865}"/>
                  </a:ext>
                </a:extLst>
              </p14:cNvPr>
              <p14:cNvContentPartPr/>
              <p14:nvPr/>
            </p14:nvContentPartPr>
            <p14:xfrm>
              <a:off x="3295260" y="4475820"/>
              <a:ext cx="2354760" cy="191880"/>
            </p14:xfrm>
          </p:contentPart>
        </mc:Choice>
        <mc:Fallback xmlns="">
          <p:pic>
            <p:nvPicPr>
              <p:cNvPr id="12" name="Ink 11">
                <a:extLst>
                  <a:ext uri="{FF2B5EF4-FFF2-40B4-BE49-F238E27FC236}">
                    <a16:creationId xmlns:a16="http://schemas.microsoft.com/office/drawing/2014/main" id="{A7F1EC76-DC67-4937-9B9B-ED7510DB4865}"/>
                  </a:ext>
                </a:extLst>
              </p:cNvPr>
              <p:cNvPicPr/>
              <p:nvPr/>
            </p:nvPicPr>
            <p:blipFill>
              <a:blip r:embed="rId10"/>
              <a:stretch>
                <a:fillRect/>
              </a:stretch>
            </p:blipFill>
            <p:spPr>
              <a:xfrm>
                <a:off x="3241620" y="4368180"/>
                <a:ext cx="2462400" cy="407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50DD1DF7-2917-456A-ABFA-A07F05E6547C}"/>
                  </a:ext>
                </a:extLst>
              </p14:cNvPr>
              <p14:cNvContentPartPr/>
              <p14:nvPr/>
            </p14:nvContentPartPr>
            <p14:xfrm>
              <a:off x="3400020" y="6457620"/>
              <a:ext cx="237600" cy="360"/>
            </p14:xfrm>
          </p:contentPart>
        </mc:Choice>
        <mc:Fallback xmlns="">
          <p:pic>
            <p:nvPicPr>
              <p:cNvPr id="13" name="Ink 12">
                <a:extLst>
                  <a:ext uri="{FF2B5EF4-FFF2-40B4-BE49-F238E27FC236}">
                    <a16:creationId xmlns:a16="http://schemas.microsoft.com/office/drawing/2014/main" id="{50DD1DF7-2917-456A-ABFA-A07F05E6547C}"/>
                  </a:ext>
                </a:extLst>
              </p:cNvPr>
              <p:cNvPicPr/>
              <p:nvPr/>
            </p:nvPicPr>
            <p:blipFill>
              <a:blip r:embed="rId12"/>
              <a:stretch>
                <a:fillRect/>
              </a:stretch>
            </p:blipFill>
            <p:spPr>
              <a:xfrm>
                <a:off x="3346380" y="6349620"/>
                <a:ext cx="3452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id="{314D0E80-9DDF-468A-9953-6A90F9229EB0}"/>
                  </a:ext>
                </a:extLst>
              </p14:cNvPr>
              <p14:cNvContentPartPr/>
              <p14:nvPr/>
            </p14:nvContentPartPr>
            <p14:xfrm>
              <a:off x="6419340" y="6429180"/>
              <a:ext cx="285120" cy="360"/>
            </p14:xfrm>
          </p:contentPart>
        </mc:Choice>
        <mc:Fallback xmlns="">
          <p:pic>
            <p:nvPicPr>
              <p:cNvPr id="14" name="Ink 13">
                <a:extLst>
                  <a:ext uri="{FF2B5EF4-FFF2-40B4-BE49-F238E27FC236}">
                    <a16:creationId xmlns:a16="http://schemas.microsoft.com/office/drawing/2014/main" id="{314D0E80-9DDF-468A-9953-6A90F9229EB0}"/>
                  </a:ext>
                </a:extLst>
              </p:cNvPr>
              <p:cNvPicPr/>
              <p:nvPr/>
            </p:nvPicPr>
            <p:blipFill>
              <a:blip r:embed="rId14"/>
              <a:stretch>
                <a:fillRect/>
              </a:stretch>
            </p:blipFill>
            <p:spPr>
              <a:xfrm>
                <a:off x="6365700" y="6321180"/>
                <a:ext cx="392760" cy="216000"/>
              </a:xfrm>
              <a:prstGeom prst="rect">
                <a:avLst/>
              </a:prstGeom>
            </p:spPr>
          </p:pic>
        </mc:Fallback>
      </mc:AlternateContent>
      <p:sp>
        <p:nvSpPr>
          <p:cNvPr id="18" name="TextBox 17">
            <a:extLst>
              <a:ext uri="{FF2B5EF4-FFF2-40B4-BE49-F238E27FC236}">
                <a16:creationId xmlns:a16="http://schemas.microsoft.com/office/drawing/2014/main" id="{E8713DA2-4867-461A-A49D-3B46F611D27C}"/>
              </a:ext>
            </a:extLst>
          </p:cNvPr>
          <p:cNvSpPr txBox="1"/>
          <p:nvPr/>
        </p:nvSpPr>
        <p:spPr>
          <a:xfrm>
            <a:off x="284968" y="400020"/>
            <a:ext cx="3646010" cy="2862322"/>
          </a:xfrm>
          <a:prstGeom prst="rect">
            <a:avLst/>
          </a:prstGeom>
          <a:noFill/>
        </p:spPr>
        <p:txBody>
          <a:bodyPr wrap="square">
            <a:spAutoFit/>
          </a:bodyPr>
          <a:lstStyle/>
          <a:p>
            <a:pPr algn="ctr"/>
            <a:r>
              <a:rPr lang="en-US" sz="3600" b="1" dirty="0">
                <a:solidFill>
                  <a:schemeClr val="accent2">
                    <a:lumMod val="75000"/>
                  </a:schemeClr>
                </a:solidFill>
                <a:effectLst>
                  <a:outerShdw blurRad="38100" dist="38100" dir="2700000" algn="tl">
                    <a:srgbClr val="000000">
                      <a:alpha val="43137"/>
                    </a:srgbClr>
                  </a:outerShdw>
                </a:effectLst>
              </a:rPr>
              <a:t>Screening, Enrollment, Randomization, and Inclusion in Analysis</a:t>
            </a:r>
          </a:p>
        </p:txBody>
      </p:sp>
    </p:spTree>
    <p:extLst>
      <p:ext uri="{BB962C8B-B14F-4D97-AF65-F5344CB8AC3E}">
        <p14:creationId xmlns:p14="http://schemas.microsoft.com/office/powerpoint/2010/main" val="137576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D21B7-88CC-40FF-AE51-F042456F198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41D50AD-61F9-4132-A76A-98DABA96C35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71767B2-F9AC-400B-8D05-0B9AEDDC02F2}"/>
              </a:ext>
            </a:extLst>
          </p:cNvPr>
          <p:cNvPicPr>
            <a:picLocks noChangeAspect="1"/>
          </p:cNvPicPr>
          <p:nvPr/>
        </p:nvPicPr>
        <p:blipFill>
          <a:blip r:embed="rId2"/>
          <a:stretch>
            <a:fillRect/>
          </a:stretch>
        </p:blipFill>
        <p:spPr>
          <a:xfrm>
            <a:off x="2257425" y="72517"/>
            <a:ext cx="8007466" cy="6785483"/>
          </a:xfrm>
          <a:prstGeom prst="rect">
            <a:avLst/>
          </a:prstGeom>
        </p:spPr>
      </p:pic>
    </p:spTree>
    <p:extLst>
      <p:ext uri="{BB962C8B-B14F-4D97-AF65-F5344CB8AC3E}">
        <p14:creationId xmlns:p14="http://schemas.microsoft.com/office/powerpoint/2010/main" val="2494048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C08CF4A-F11C-4F1C-91A4-06FE1624D4B2}"/>
              </a:ext>
            </a:extLst>
          </p:cNvPr>
          <p:cNvGrpSpPr/>
          <p:nvPr/>
        </p:nvGrpSpPr>
        <p:grpSpPr>
          <a:xfrm>
            <a:off x="1257300" y="0"/>
            <a:ext cx="9068586" cy="6817962"/>
            <a:chOff x="1257300" y="0"/>
            <a:chExt cx="9068586" cy="6817962"/>
          </a:xfrm>
        </p:grpSpPr>
        <p:pic>
          <p:nvPicPr>
            <p:cNvPr id="5" name="Picture 4">
              <a:extLst>
                <a:ext uri="{FF2B5EF4-FFF2-40B4-BE49-F238E27FC236}">
                  <a16:creationId xmlns:a16="http://schemas.microsoft.com/office/drawing/2014/main" id="{99500D5F-7CB8-4718-997F-4D675874F884}"/>
                </a:ext>
              </a:extLst>
            </p:cNvPr>
            <p:cNvPicPr>
              <a:picLocks noChangeAspect="1"/>
            </p:cNvPicPr>
            <p:nvPr/>
          </p:nvPicPr>
          <p:blipFill>
            <a:blip r:embed="rId2"/>
            <a:stretch>
              <a:fillRect/>
            </a:stretch>
          </p:blipFill>
          <p:spPr>
            <a:xfrm>
              <a:off x="1257300" y="647701"/>
              <a:ext cx="9068586" cy="6170261"/>
            </a:xfrm>
            <a:prstGeom prst="rect">
              <a:avLst/>
            </a:prstGeom>
          </p:spPr>
        </p:pic>
        <p:pic>
          <p:nvPicPr>
            <p:cNvPr id="7" name="Picture 6">
              <a:extLst>
                <a:ext uri="{FF2B5EF4-FFF2-40B4-BE49-F238E27FC236}">
                  <a16:creationId xmlns:a16="http://schemas.microsoft.com/office/drawing/2014/main" id="{130C3F54-3D8C-454C-8ABE-5765B32A6C69}"/>
                </a:ext>
              </a:extLst>
            </p:cNvPr>
            <p:cNvPicPr>
              <a:picLocks noChangeAspect="1"/>
            </p:cNvPicPr>
            <p:nvPr/>
          </p:nvPicPr>
          <p:blipFill>
            <a:blip r:embed="rId3"/>
            <a:stretch>
              <a:fillRect/>
            </a:stretch>
          </p:blipFill>
          <p:spPr>
            <a:xfrm>
              <a:off x="1257300" y="0"/>
              <a:ext cx="9068586" cy="766763"/>
            </a:xfrm>
            <a:prstGeom prst="rect">
              <a:avLst/>
            </a:prstGeom>
          </p:spPr>
        </p:pic>
      </p:grpSp>
    </p:spTree>
    <p:extLst>
      <p:ext uri="{BB962C8B-B14F-4D97-AF65-F5344CB8AC3E}">
        <p14:creationId xmlns:p14="http://schemas.microsoft.com/office/powerpoint/2010/main" val="171470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B51E2-233B-459F-8587-D7768408B281}"/>
              </a:ext>
            </a:extLst>
          </p:cNvPr>
          <p:cNvSpPr>
            <a:spLocks noGrp="1"/>
          </p:cNvSpPr>
          <p:nvPr>
            <p:ph type="title"/>
          </p:nvPr>
        </p:nvSpPr>
        <p:spPr>
          <a:xfrm>
            <a:off x="668518" y="129455"/>
            <a:ext cx="10515600" cy="1325563"/>
          </a:xfrm>
        </p:spPr>
        <p:txBody>
          <a:bodyPr/>
          <a:lstStyle/>
          <a:p>
            <a:r>
              <a:rPr lang="en-US" dirty="0"/>
              <a:t>RESULTS</a:t>
            </a:r>
          </a:p>
        </p:txBody>
      </p:sp>
      <p:sp>
        <p:nvSpPr>
          <p:cNvPr id="3" name="Content Placeholder 2">
            <a:extLst>
              <a:ext uri="{FF2B5EF4-FFF2-40B4-BE49-F238E27FC236}">
                <a16:creationId xmlns:a16="http://schemas.microsoft.com/office/drawing/2014/main" id="{005F286C-2976-422F-9FC7-7BA965DFD7CD}"/>
              </a:ext>
            </a:extLst>
          </p:cNvPr>
          <p:cNvSpPr>
            <a:spLocks noGrp="1"/>
          </p:cNvSpPr>
          <p:nvPr>
            <p:ph idx="1"/>
          </p:nvPr>
        </p:nvSpPr>
        <p:spPr>
          <a:xfrm>
            <a:off x="463092" y="1528239"/>
            <a:ext cx="11265816" cy="4964636"/>
          </a:xfrm>
        </p:spPr>
        <p:txBody>
          <a:bodyPr>
            <a:noAutofit/>
          </a:bodyPr>
          <a:lstStyle/>
          <a:p>
            <a:pPr>
              <a:lnSpc>
                <a:spcPct val="100000"/>
              </a:lnSpc>
              <a:spcBef>
                <a:spcPts val="0"/>
              </a:spcBef>
              <a:spcAft>
                <a:spcPts val="1200"/>
              </a:spcAft>
            </a:pPr>
            <a:r>
              <a:rPr lang="en-US" sz="2400" b="1" u="sng" dirty="0"/>
              <a:t>Organ support free days up-to day 21- </a:t>
            </a:r>
          </a:p>
          <a:p>
            <a:pPr lvl="2">
              <a:lnSpc>
                <a:spcPct val="100000"/>
              </a:lnSpc>
              <a:spcBef>
                <a:spcPts val="0"/>
              </a:spcBef>
              <a:spcAft>
                <a:spcPts val="1200"/>
              </a:spcAft>
            </a:pPr>
            <a:r>
              <a:rPr lang="en-US" sz="2400" dirty="0"/>
              <a:t>Therapeutic dose anticoagulation- </a:t>
            </a:r>
            <a:r>
              <a:rPr lang="en-US" sz="2400" b="1" dirty="0">
                <a:solidFill>
                  <a:srgbClr val="92D050"/>
                </a:solidFill>
              </a:rPr>
              <a:t>Median =1</a:t>
            </a:r>
          </a:p>
          <a:p>
            <a:pPr lvl="2">
              <a:lnSpc>
                <a:spcPct val="100000"/>
              </a:lnSpc>
              <a:spcBef>
                <a:spcPts val="0"/>
              </a:spcBef>
              <a:spcAft>
                <a:spcPts val="1200"/>
              </a:spcAft>
            </a:pPr>
            <a:r>
              <a:rPr lang="en-US" sz="2400" dirty="0"/>
              <a:t>Thromboprophylaxis- </a:t>
            </a:r>
            <a:r>
              <a:rPr lang="en-US" sz="2400" b="1" dirty="0">
                <a:solidFill>
                  <a:srgbClr val="92D050"/>
                </a:solidFill>
              </a:rPr>
              <a:t>Median=4</a:t>
            </a:r>
          </a:p>
          <a:p>
            <a:pPr>
              <a:lnSpc>
                <a:spcPct val="100000"/>
              </a:lnSpc>
              <a:spcBef>
                <a:spcPts val="0"/>
              </a:spcBef>
              <a:spcAft>
                <a:spcPts val="1200"/>
              </a:spcAft>
            </a:pPr>
            <a:r>
              <a:rPr lang="en-US" sz="2400" dirty="0"/>
              <a:t>With high Probability of inferiority(95%) and futility(99%) with therapeutic dose anticoagulation.</a:t>
            </a:r>
          </a:p>
          <a:p>
            <a:pPr marL="0" indent="0">
              <a:lnSpc>
                <a:spcPct val="100000"/>
              </a:lnSpc>
              <a:spcBef>
                <a:spcPts val="0"/>
              </a:spcBef>
              <a:buNone/>
            </a:pPr>
            <a:endParaRPr lang="en-US" sz="2000" dirty="0"/>
          </a:p>
          <a:p>
            <a:pPr>
              <a:lnSpc>
                <a:spcPct val="100000"/>
              </a:lnSpc>
              <a:spcBef>
                <a:spcPts val="0"/>
              </a:spcBef>
              <a:spcAft>
                <a:spcPts val="1200"/>
              </a:spcAft>
            </a:pPr>
            <a:r>
              <a:rPr lang="en-US" sz="2400" b="1" u="sng" dirty="0"/>
              <a:t>Survival to hospital discharge</a:t>
            </a:r>
            <a:endParaRPr lang="en-US" sz="2400" dirty="0"/>
          </a:p>
          <a:p>
            <a:pPr lvl="2">
              <a:lnSpc>
                <a:spcPct val="100000"/>
              </a:lnSpc>
              <a:spcBef>
                <a:spcPts val="0"/>
              </a:spcBef>
              <a:spcAft>
                <a:spcPts val="1200"/>
              </a:spcAft>
            </a:pPr>
            <a:r>
              <a:rPr lang="en-US" sz="2400" dirty="0"/>
              <a:t>Therapeutic dose anticoagulation- </a:t>
            </a:r>
            <a:r>
              <a:rPr lang="en-US" sz="2400" b="1" dirty="0">
                <a:solidFill>
                  <a:srgbClr val="92D050"/>
                </a:solidFill>
              </a:rPr>
              <a:t>335/534(62.7%)</a:t>
            </a:r>
          </a:p>
          <a:p>
            <a:pPr lvl="2">
              <a:lnSpc>
                <a:spcPct val="100000"/>
              </a:lnSpc>
              <a:spcBef>
                <a:spcPts val="0"/>
              </a:spcBef>
              <a:spcAft>
                <a:spcPts val="1200"/>
              </a:spcAft>
            </a:pPr>
            <a:r>
              <a:rPr lang="en-US" sz="2400" dirty="0"/>
              <a:t>Thromboprophylaxis- </a:t>
            </a:r>
            <a:r>
              <a:rPr lang="en-US" sz="2400" b="1" dirty="0">
                <a:solidFill>
                  <a:srgbClr val="92D050"/>
                </a:solidFill>
              </a:rPr>
              <a:t>364/564(64.5%)</a:t>
            </a:r>
          </a:p>
          <a:p>
            <a:pPr marL="0" indent="0">
              <a:lnSpc>
                <a:spcPct val="100000"/>
              </a:lnSpc>
              <a:spcBef>
                <a:spcPts val="0"/>
              </a:spcBef>
              <a:spcAft>
                <a:spcPts val="1200"/>
              </a:spcAft>
              <a:buNone/>
            </a:pPr>
            <a:r>
              <a:rPr lang="en-US" sz="2400" dirty="0"/>
              <a:t>With high Probability of inferiority(89.2%) and futility(99.6%) with therapeutic dose anticoagulation.</a:t>
            </a:r>
          </a:p>
        </p:txBody>
      </p:sp>
    </p:spTree>
    <p:extLst>
      <p:ext uri="{BB962C8B-B14F-4D97-AF65-F5344CB8AC3E}">
        <p14:creationId xmlns:p14="http://schemas.microsoft.com/office/powerpoint/2010/main" val="2371460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31C2A-B4E3-49C2-9D05-3B8CE2C85006}"/>
              </a:ext>
            </a:extLst>
          </p:cNvPr>
          <p:cNvSpPr>
            <a:spLocks noGrp="1"/>
          </p:cNvSpPr>
          <p:nvPr>
            <p:ph type="title"/>
          </p:nvPr>
        </p:nvSpPr>
        <p:spPr/>
        <p:txBody>
          <a:bodyPr/>
          <a:lstStyle/>
          <a:p>
            <a:r>
              <a:rPr lang="en-US" dirty="0"/>
              <a:t>SAFETY OUTCOME RESULTS</a:t>
            </a:r>
          </a:p>
        </p:txBody>
      </p:sp>
      <p:sp>
        <p:nvSpPr>
          <p:cNvPr id="3" name="Content Placeholder 2">
            <a:extLst>
              <a:ext uri="{FF2B5EF4-FFF2-40B4-BE49-F238E27FC236}">
                <a16:creationId xmlns:a16="http://schemas.microsoft.com/office/drawing/2014/main" id="{8678FAC1-CAF3-4C26-A7B1-44F1FE5F7DAA}"/>
              </a:ext>
            </a:extLst>
          </p:cNvPr>
          <p:cNvSpPr>
            <a:spLocks noGrp="1"/>
          </p:cNvSpPr>
          <p:nvPr>
            <p:ph idx="1"/>
          </p:nvPr>
        </p:nvSpPr>
        <p:spPr/>
        <p:txBody>
          <a:bodyPr>
            <a:normAutofit/>
          </a:bodyPr>
          <a:lstStyle/>
          <a:p>
            <a:pPr>
              <a:lnSpc>
                <a:spcPct val="100000"/>
              </a:lnSpc>
              <a:spcBef>
                <a:spcPts val="0"/>
              </a:spcBef>
              <a:spcAft>
                <a:spcPts val="1800"/>
              </a:spcAft>
            </a:pPr>
            <a:r>
              <a:rPr lang="en-US" sz="3200" b="1" u="sng" dirty="0">
                <a:solidFill>
                  <a:srgbClr val="92D050"/>
                </a:solidFill>
              </a:rPr>
              <a:t>Thrombotic events:</a:t>
            </a:r>
          </a:p>
          <a:p>
            <a:pPr lvl="2">
              <a:lnSpc>
                <a:spcPct val="100000"/>
              </a:lnSpc>
              <a:spcBef>
                <a:spcPts val="0"/>
              </a:spcBef>
              <a:spcAft>
                <a:spcPts val="1200"/>
              </a:spcAft>
            </a:pPr>
            <a:r>
              <a:rPr lang="en-US" sz="3200" dirty="0"/>
              <a:t>Therapeutic dose anticoagulation: 6.4%</a:t>
            </a:r>
          </a:p>
          <a:p>
            <a:pPr lvl="2">
              <a:lnSpc>
                <a:spcPct val="100000"/>
              </a:lnSpc>
              <a:spcBef>
                <a:spcPts val="0"/>
              </a:spcBef>
              <a:spcAft>
                <a:spcPts val="2400"/>
              </a:spcAft>
            </a:pPr>
            <a:r>
              <a:rPr lang="en-US" sz="3200" dirty="0"/>
              <a:t>Thromboprophylaxis: 10.4%</a:t>
            </a:r>
          </a:p>
          <a:p>
            <a:pPr>
              <a:lnSpc>
                <a:spcPct val="100000"/>
              </a:lnSpc>
              <a:spcBef>
                <a:spcPts val="0"/>
              </a:spcBef>
              <a:spcAft>
                <a:spcPts val="1800"/>
              </a:spcAft>
            </a:pPr>
            <a:r>
              <a:rPr lang="en-US" sz="3200" b="1" u="sng" dirty="0">
                <a:solidFill>
                  <a:srgbClr val="92D050"/>
                </a:solidFill>
              </a:rPr>
              <a:t>Bleeding events:</a:t>
            </a:r>
          </a:p>
          <a:p>
            <a:pPr lvl="2">
              <a:lnSpc>
                <a:spcPct val="100000"/>
              </a:lnSpc>
              <a:spcBef>
                <a:spcPts val="0"/>
              </a:spcBef>
              <a:spcAft>
                <a:spcPts val="1200"/>
              </a:spcAft>
            </a:pPr>
            <a:r>
              <a:rPr lang="en-US" sz="3200" dirty="0"/>
              <a:t>Therapeutic dose anticoagulation: 3.8%</a:t>
            </a:r>
          </a:p>
          <a:p>
            <a:pPr lvl="2">
              <a:lnSpc>
                <a:spcPct val="100000"/>
              </a:lnSpc>
              <a:spcBef>
                <a:spcPts val="0"/>
              </a:spcBef>
              <a:spcAft>
                <a:spcPts val="1200"/>
              </a:spcAft>
            </a:pPr>
            <a:r>
              <a:rPr lang="en-US" sz="3200" dirty="0"/>
              <a:t>Thromboprophylaxis: 2.3%</a:t>
            </a:r>
          </a:p>
        </p:txBody>
      </p:sp>
    </p:spTree>
    <p:extLst>
      <p:ext uri="{BB962C8B-B14F-4D97-AF65-F5344CB8AC3E}">
        <p14:creationId xmlns:p14="http://schemas.microsoft.com/office/powerpoint/2010/main" val="2426392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62FF4-452D-4C16-901D-5DA27E7A8FC4}"/>
              </a:ext>
            </a:extLst>
          </p:cNvPr>
          <p:cNvSpPr>
            <a:spLocks noGrp="1"/>
          </p:cNvSpPr>
          <p:nvPr>
            <p:ph type="title"/>
          </p:nvPr>
        </p:nvSpPr>
        <p:spPr/>
        <p:txBody>
          <a:bodyPr/>
          <a:lstStyle/>
          <a:p>
            <a:r>
              <a:rPr lang="en-US" dirty="0"/>
              <a:t>Primary and Secondary Outcomes</a:t>
            </a:r>
          </a:p>
        </p:txBody>
      </p:sp>
      <p:pic>
        <p:nvPicPr>
          <p:cNvPr id="5" name="Picture 4">
            <a:extLst>
              <a:ext uri="{FF2B5EF4-FFF2-40B4-BE49-F238E27FC236}">
                <a16:creationId xmlns:a16="http://schemas.microsoft.com/office/drawing/2014/main" id="{6F1601C7-3361-4EEA-90CD-188ABECD996B}"/>
              </a:ext>
            </a:extLst>
          </p:cNvPr>
          <p:cNvPicPr>
            <a:picLocks noChangeAspect="1"/>
          </p:cNvPicPr>
          <p:nvPr/>
        </p:nvPicPr>
        <p:blipFill>
          <a:blip r:embed="rId2"/>
          <a:stretch>
            <a:fillRect/>
          </a:stretch>
        </p:blipFill>
        <p:spPr>
          <a:xfrm>
            <a:off x="0" y="1980660"/>
            <a:ext cx="12170558" cy="4024215"/>
          </a:xfrm>
          <a:prstGeom prst="rect">
            <a:avLst/>
          </a:prstGeom>
        </p:spPr>
      </p:pic>
      <p:sp>
        <p:nvSpPr>
          <p:cNvPr id="8" name="Rectangle 7">
            <a:extLst>
              <a:ext uri="{FF2B5EF4-FFF2-40B4-BE49-F238E27FC236}">
                <a16:creationId xmlns:a16="http://schemas.microsoft.com/office/drawing/2014/main" id="{5B79A5D5-99F4-4DD3-9E50-DD90505AF3FF}"/>
              </a:ext>
            </a:extLst>
          </p:cNvPr>
          <p:cNvSpPr/>
          <p:nvPr/>
        </p:nvSpPr>
        <p:spPr>
          <a:xfrm>
            <a:off x="94268" y="3044858"/>
            <a:ext cx="11915480" cy="4336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2EECC7A-EE4E-4EEA-86A8-83840915C8B2}"/>
              </a:ext>
            </a:extLst>
          </p:cNvPr>
          <p:cNvSpPr/>
          <p:nvPr/>
        </p:nvSpPr>
        <p:spPr>
          <a:xfrm>
            <a:off x="94268" y="3721232"/>
            <a:ext cx="11915480" cy="3134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0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C6431-DB3C-4C68-9AF0-107302A450DA}"/>
              </a:ext>
            </a:extLst>
          </p:cNvPr>
          <p:cNvSpPr>
            <a:spLocks noGrp="1"/>
          </p:cNvSpPr>
          <p:nvPr>
            <p:ph type="title"/>
          </p:nvPr>
        </p:nvSpPr>
        <p:spPr/>
        <p:txBody>
          <a:bodyPr/>
          <a:lstStyle/>
          <a:p>
            <a:r>
              <a:rPr lang="en-US" b="1" dirty="0">
                <a:solidFill>
                  <a:srgbClr val="FFFF00"/>
                </a:solidFill>
                <a:latin typeface="Comic Sans MS" panose="030F0702030302020204" pitchFamily="66" charset="0"/>
              </a:rPr>
              <a:t>WHY THIS TOPIC?</a:t>
            </a:r>
            <a:endParaRPr lang="en-US" dirty="0"/>
          </a:p>
        </p:txBody>
      </p:sp>
      <p:sp>
        <p:nvSpPr>
          <p:cNvPr id="3" name="Content Placeholder 2">
            <a:extLst>
              <a:ext uri="{FF2B5EF4-FFF2-40B4-BE49-F238E27FC236}">
                <a16:creationId xmlns:a16="http://schemas.microsoft.com/office/drawing/2014/main" id="{989A8BC8-593A-4F0B-A0B2-2D3973BB1E1F}"/>
              </a:ext>
            </a:extLst>
          </p:cNvPr>
          <p:cNvSpPr>
            <a:spLocks noGrp="1"/>
          </p:cNvSpPr>
          <p:nvPr>
            <p:ph idx="1"/>
          </p:nvPr>
        </p:nvSpPr>
        <p:spPr/>
        <p:txBody>
          <a:bodyPr>
            <a:normAutofit/>
          </a:bodyPr>
          <a:lstStyle/>
          <a:p>
            <a:pPr algn="just">
              <a:lnSpc>
                <a:spcPct val="100000"/>
              </a:lnSpc>
              <a:spcBef>
                <a:spcPts val="0"/>
              </a:spcBef>
              <a:spcAft>
                <a:spcPts val="1200"/>
              </a:spcAft>
            </a:pPr>
            <a:r>
              <a:rPr lang="en-US" b="1" dirty="0">
                <a:solidFill>
                  <a:srgbClr val="92D050"/>
                </a:solidFill>
              </a:rPr>
              <a:t>LIGHT AT THE END OF TUNNEL OR LULL BEFORE A STORM??</a:t>
            </a:r>
          </a:p>
          <a:p>
            <a:pPr algn="just">
              <a:lnSpc>
                <a:spcPct val="100000"/>
              </a:lnSpc>
              <a:spcBef>
                <a:spcPts val="0"/>
              </a:spcBef>
              <a:spcAft>
                <a:spcPts val="1200"/>
              </a:spcAft>
            </a:pPr>
            <a:r>
              <a:rPr lang="en-US" dirty="0"/>
              <a:t>COVID-19- severe inflammation with risk of thrombosis</a:t>
            </a:r>
          </a:p>
          <a:p>
            <a:pPr algn="just">
              <a:lnSpc>
                <a:spcPct val="100000"/>
              </a:lnSpc>
              <a:spcBef>
                <a:spcPts val="0"/>
              </a:spcBef>
              <a:spcAft>
                <a:spcPts val="1200"/>
              </a:spcAft>
            </a:pPr>
            <a:r>
              <a:rPr lang="en-US" dirty="0"/>
              <a:t>Meta-analysis of 66 studies showed the incidence of VTE to be 22.7%1.</a:t>
            </a:r>
          </a:p>
          <a:p>
            <a:pPr algn="just">
              <a:lnSpc>
                <a:spcPct val="100000"/>
              </a:lnSpc>
              <a:spcBef>
                <a:spcPts val="0"/>
              </a:spcBef>
              <a:spcAft>
                <a:spcPts val="1200"/>
              </a:spcAft>
            </a:pPr>
            <a:r>
              <a:rPr lang="en-US" dirty="0"/>
              <a:t>As possibility of </a:t>
            </a:r>
            <a:r>
              <a:rPr lang="en-US" b="1" dirty="0">
                <a:solidFill>
                  <a:srgbClr val="92D050"/>
                </a:solidFill>
              </a:rPr>
              <a:t>3rd wave exists </a:t>
            </a:r>
          </a:p>
          <a:p>
            <a:pPr algn="just">
              <a:lnSpc>
                <a:spcPct val="100000"/>
              </a:lnSpc>
              <a:spcBef>
                <a:spcPts val="0"/>
              </a:spcBef>
              <a:spcAft>
                <a:spcPts val="1200"/>
              </a:spcAft>
            </a:pPr>
            <a:r>
              <a:rPr lang="en-US" dirty="0"/>
              <a:t>We are reviewing course of anticoagulation in critically ill patients.</a:t>
            </a:r>
          </a:p>
          <a:p>
            <a:pPr algn="just">
              <a:lnSpc>
                <a:spcPct val="100000"/>
              </a:lnSpc>
              <a:spcBef>
                <a:spcPts val="0"/>
              </a:spcBef>
              <a:spcAft>
                <a:spcPts val="1200"/>
              </a:spcAft>
            </a:pPr>
            <a:endParaRPr lang="en-US" dirty="0"/>
          </a:p>
          <a:p>
            <a:pPr algn="just">
              <a:lnSpc>
                <a:spcPct val="100000"/>
              </a:lnSpc>
              <a:spcBef>
                <a:spcPts val="0"/>
              </a:spcBef>
              <a:spcAft>
                <a:spcPts val="1200"/>
              </a:spcAft>
            </a:pPr>
            <a:endParaRPr lang="en-US" dirty="0"/>
          </a:p>
        </p:txBody>
      </p:sp>
      <p:sp>
        <p:nvSpPr>
          <p:cNvPr id="5" name="TextBox 4">
            <a:extLst>
              <a:ext uri="{FF2B5EF4-FFF2-40B4-BE49-F238E27FC236}">
                <a16:creationId xmlns:a16="http://schemas.microsoft.com/office/drawing/2014/main" id="{4E1B66A9-8022-45AD-930B-DF1CF0A57281}"/>
              </a:ext>
            </a:extLst>
          </p:cNvPr>
          <p:cNvSpPr txBox="1"/>
          <p:nvPr/>
        </p:nvSpPr>
        <p:spPr>
          <a:xfrm>
            <a:off x="7151017" y="6311900"/>
            <a:ext cx="5040983" cy="369332"/>
          </a:xfrm>
          <a:prstGeom prst="rect">
            <a:avLst/>
          </a:prstGeom>
          <a:noFill/>
        </p:spPr>
        <p:txBody>
          <a:bodyPr wrap="square">
            <a:spAutoFit/>
          </a:bodyPr>
          <a:lstStyle/>
          <a:p>
            <a:pPr algn="r">
              <a:lnSpc>
                <a:spcPct val="100000"/>
              </a:lnSpc>
              <a:spcBef>
                <a:spcPts val="0"/>
              </a:spcBef>
              <a:spcAft>
                <a:spcPts val="1200"/>
              </a:spcAft>
            </a:pPr>
            <a:r>
              <a:rPr lang="en-US" b="1" dirty="0">
                <a:solidFill>
                  <a:srgbClr val="FFFF00"/>
                </a:solidFill>
                <a:latin typeface="Arial" panose="020B0604020202020204" pitchFamily="34" charset="0"/>
                <a:cs typeface="Arial" panose="020B0604020202020204" pitchFamily="34" charset="0"/>
              </a:rPr>
              <a:t>Res </a:t>
            </a:r>
            <a:r>
              <a:rPr lang="en-US" b="1" dirty="0" err="1">
                <a:solidFill>
                  <a:srgbClr val="FFFF00"/>
                </a:solidFill>
                <a:latin typeface="Arial" panose="020B0604020202020204" pitchFamily="34" charset="0"/>
                <a:cs typeface="Arial" panose="020B0604020202020204" pitchFamily="34" charset="0"/>
              </a:rPr>
              <a:t>Pract</a:t>
            </a:r>
            <a:r>
              <a:rPr lang="en-US" b="1" dirty="0">
                <a:solidFill>
                  <a:srgbClr val="FFFF00"/>
                </a:solidFill>
                <a:latin typeface="Arial" panose="020B0604020202020204" pitchFamily="34" charset="0"/>
                <a:cs typeface="Arial" panose="020B0604020202020204" pitchFamily="34" charset="0"/>
              </a:rPr>
              <a:t> </a:t>
            </a:r>
            <a:r>
              <a:rPr lang="en-US" b="1" dirty="0" err="1">
                <a:solidFill>
                  <a:srgbClr val="FFFF00"/>
                </a:solidFill>
                <a:latin typeface="Arial" panose="020B0604020202020204" pitchFamily="34" charset="0"/>
                <a:cs typeface="Arial" panose="020B0604020202020204" pitchFamily="34" charset="0"/>
              </a:rPr>
              <a:t>Thromb</a:t>
            </a:r>
            <a:r>
              <a:rPr lang="en-US" b="1" dirty="0">
                <a:solidFill>
                  <a:srgbClr val="FFFF00"/>
                </a:solidFill>
                <a:latin typeface="Arial" panose="020B0604020202020204" pitchFamily="34" charset="0"/>
                <a:cs typeface="Arial" panose="020B0604020202020204" pitchFamily="34" charset="0"/>
              </a:rPr>
              <a:t> </a:t>
            </a:r>
            <a:r>
              <a:rPr lang="en-US" b="1" dirty="0" err="1">
                <a:solidFill>
                  <a:srgbClr val="FFFF00"/>
                </a:solidFill>
                <a:latin typeface="Arial" panose="020B0604020202020204" pitchFamily="34" charset="0"/>
                <a:cs typeface="Arial" panose="020B0604020202020204" pitchFamily="34" charset="0"/>
              </a:rPr>
              <a:t>Haemost</a:t>
            </a:r>
            <a:r>
              <a:rPr lang="en-US" b="1" dirty="0">
                <a:solidFill>
                  <a:srgbClr val="FFFF00"/>
                </a:solidFill>
                <a:latin typeface="Arial" panose="020B0604020202020204" pitchFamily="34" charset="0"/>
                <a:cs typeface="Arial" panose="020B0604020202020204" pitchFamily="34" charset="0"/>
              </a:rPr>
              <a:t> 2020;4: 1178-91. </a:t>
            </a:r>
          </a:p>
        </p:txBody>
      </p:sp>
    </p:spTree>
    <p:extLst>
      <p:ext uri="{BB962C8B-B14F-4D97-AF65-F5344CB8AC3E}">
        <p14:creationId xmlns:p14="http://schemas.microsoft.com/office/powerpoint/2010/main" val="3414544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4EA13CB-81D9-44D2-9F71-7C098E1118B9}"/>
              </a:ext>
            </a:extLst>
          </p:cNvPr>
          <p:cNvSpPr>
            <a:spLocks noGrp="1"/>
          </p:cNvSpPr>
          <p:nvPr>
            <p:ph idx="1"/>
          </p:nvPr>
        </p:nvSpPr>
        <p:spPr/>
        <p:txBody>
          <a:bodyPr/>
          <a:lstStyle/>
          <a:p>
            <a:endParaRPr lang="en-IN" dirty="0"/>
          </a:p>
        </p:txBody>
      </p:sp>
      <p:pic>
        <p:nvPicPr>
          <p:cNvPr id="9" name="Content Placeholder 3">
            <a:extLst>
              <a:ext uri="{FF2B5EF4-FFF2-40B4-BE49-F238E27FC236}">
                <a16:creationId xmlns:a16="http://schemas.microsoft.com/office/drawing/2014/main" id="{59DF82FA-0D45-4825-8899-A9AF1B82C6D9}"/>
              </a:ext>
            </a:extLst>
          </p:cNvPr>
          <p:cNvPicPr>
            <a:picLocks/>
          </p:cNvPicPr>
          <p:nvPr/>
        </p:nvPicPr>
        <p:blipFill rotWithShape="1">
          <a:blip r:embed="rId2"/>
          <a:srcRect l="52143" t="40579" r="1465" b="39923"/>
          <a:stretch/>
        </p:blipFill>
        <p:spPr>
          <a:xfrm>
            <a:off x="628650" y="619125"/>
            <a:ext cx="11239500" cy="5924550"/>
          </a:xfrm>
          <a:prstGeom prst="rect">
            <a:avLst/>
          </a:prstGeom>
          <a:ln>
            <a:noFill/>
          </a:ln>
        </p:spPr>
      </p:pic>
      <p:sp>
        <p:nvSpPr>
          <p:cNvPr id="6" name="Oval 5">
            <a:extLst>
              <a:ext uri="{FF2B5EF4-FFF2-40B4-BE49-F238E27FC236}">
                <a16:creationId xmlns:a16="http://schemas.microsoft.com/office/drawing/2014/main" id="{07875FC4-8C1E-4DDE-88BF-6F64CCD86CA0}"/>
              </a:ext>
            </a:extLst>
          </p:cNvPr>
          <p:cNvSpPr>
            <a:spLocks noChangeArrowheads="1"/>
          </p:cNvSpPr>
          <p:nvPr/>
        </p:nvSpPr>
        <p:spPr bwMode="auto">
          <a:xfrm>
            <a:off x="2516740" y="3770721"/>
            <a:ext cx="3384331" cy="1593131"/>
          </a:xfrm>
          <a:prstGeom prst="ellipse">
            <a:avLst/>
          </a:prstGeom>
          <a:noFill/>
          <a:ln w="762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2800">
                <a:solidFill>
                  <a:srgbClr val="FFFFFF"/>
                </a:solidFill>
                <a:latin typeface="Arial" panose="020B0604020202020204" pitchFamily="34" charset="0"/>
                <a:ea typeface="굴림" panose="020B0600000101010101" pitchFamily="34" charset="-127"/>
              </a:defRPr>
            </a:lvl1pPr>
            <a:lvl2pPr marL="742950" indent="-285750">
              <a:spcBef>
                <a:spcPct val="20000"/>
              </a:spcBef>
              <a:buChar char="–"/>
              <a:defRPr kumimoji="1" sz="2800">
                <a:solidFill>
                  <a:srgbClr val="FFFFFF"/>
                </a:solidFill>
                <a:latin typeface="Arial" panose="020B0604020202020204" pitchFamily="34" charset="0"/>
                <a:ea typeface="굴림" panose="020B0600000101010101" pitchFamily="34" charset="-127"/>
              </a:defRPr>
            </a:lvl2pPr>
            <a:lvl3pPr marL="1143000" indent="-228600">
              <a:spcBef>
                <a:spcPct val="20000"/>
              </a:spcBef>
              <a:buChar char="•"/>
              <a:defRPr kumimoji="1" sz="2800">
                <a:solidFill>
                  <a:srgbClr val="FFFFFF"/>
                </a:solidFill>
                <a:latin typeface="Arial" panose="020B0604020202020204" pitchFamily="34" charset="0"/>
                <a:ea typeface="굴림" panose="020B0600000101010101" pitchFamily="34" charset="-127"/>
              </a:defRPr>
            </a:lvl3pPr>
            <a:lvl4pPr marL="1600200" indent="-228600">
              <a:spcBef>
                <a:spcPct val="20000"/>
              </a:spcBef>
              <a:buChar char="–"/>
              <a:defRPr kumimoji="1" sz="2800">
                <a:solidFill>
                  <a:srgbClr val="FFFFFF"/>
                </a:solidFill>
                <a:latin typeface="Arial" panose="020B0604020202020204" pitchFamily="34" charset="0"/>
                <a:ea typeface="굴림" panose="020B0600000101010101" pitchFamily="34" charset="-127"/>
              </a:defRPr>
            </a:lvl4pPr>
            <a:lvl5pPr marL="2057400" indent="-228600">
              <a:spcBef>
                <a:spcPct val="20000"/>
              </a:spcBef>
              <a:buChar char="»"/>
              <a:defRPr kumimoji="1" sz="2800">
                <a:solidFill>
                  <a:srgbClr val="FFFFFF"/>
                </a:solidFill>
                <a:latin typeface="Arial" panose="020B0604020202020204" pitchFamily="34" charset="0"/>
                <a:ea typeface="굴림" panose="020B0600000101010101" pitchFamily="34" charset="-127"/>
              </a:defRPr>
            </a:lvl5pPr>
            <a:lvl6pPr marL="2514600" indent="-228600" eaLnBrk="0" fontAlgn="base" hangingPunct="0">
              <a:spcBef>
                <a:spcPct val="20000"/>
              </a:spcBef>
              <a:spcAft>
                <a:spcPct val="0"/>
              </a:spcAft>
              <a:buChar char="»"/>
              <a:defRPr kumimoji="1" sz="2800">
                <a:solidFill>
                  <a:srgbClr val="FFFFFF"/>
                </a:solidFill>
                <a:latin typeface="Arial" panose="020B0604020202020204" pitchFamily="34" charset="0"/>
                <a:ea typeface="굴림" panose="020B0600000101010101" pitchFamily="34" charset="-127"/>
              </a:defRPr>
            </a:lvl6pPr>
            <a:lvl7pPr marL="2971800" indent="-228600" eaLnBrk="0" fontAlgn="base" hangingPunct="0">
              <a:spcBef>
                <a:spcPct val="20000"/>
              </a:spcBef>
              <a:spcAft>
                <a:spcPct val="0"/>
              </a:spcAft>
              <a:buChar char="»"/>
              <a:defRPr kumimoji="1" sz="2800">
                <a:solidFill>
                  <a:srgbClr val="FFFFFF"/>
                </a:solidFill>
                <a:latin typeface="Arial" panose="020B0604020202020204" pitchFamily="34" charset="0"/>
                <a:ea typeface="굴림" panose="020B0600000101010101" pitchFamily="34" charset="-127"/>
              </a:defRPr>
            </a:lvl7pPr>
            <a:lvl8pPr marL="3429000" indent="-228600" eaLnBrk="0" fontAlgn="base" hangingPunct="0">
              <a:spcBef>
                <a:spcPct val="20000"/>
              </a:spcBef>
              <a:spcAft>
                <a:spcPct val="0"/>
              </a:spcAft>
              <a:buChar char="»"/>
              <a:defRPr kumimoji="1" sz="2800">
                <a:solidFill>
                  <a:srgbClr val="FFFFFF"/>
                </a:solidFill>
                <a:latin typeface="Arial" panose="020B0604020202020204" pitchFamily="34" charset="0"/>
                <a:ea typeface="굴림" panose="020B0600000101010101" pitchFamily="34" charset="-127"/>
              </a:defRPr>
            </a:lvl8pPr>
            <a:lvl9pPr marL="3886200" indent="-228600" eaLnBrk="0" fontAlgn="base" hangingPunct="0">
              <a:spcBef>
                <a:spcPct val="20000"/>
              </a:spcBef>
              <a:spcAft>
                <a:spcPct val="0"/>
              </a:spcAft>
              <a:buChar char="»"/>
              <a:defRPr kumimoji="1" sz="2800">
                <a:solidFill>
                  <a:srgbClr val="FFFFFF"/>
                </a:solidFill>
                <a:latin typeface="Arial" panose="020B0604020202020204" pitchFamily="34" charset="0"/>
                <a:ea typeface="굴림" panose="020B0600000101010101" pitchFamily="34" charset="-127"/>
              </a:defRPr>
            </a:lvl9pPr>
          </a:lstStyle>
          <a:p>
            <a:pPr>
              <a:spcBef>
                <a:spcPct val="0"/>
              </a:spcBef>
              <a:buFontTx/>
              <a:buNone/>
            </a:pPr>
            <a:endParaRPr kumimoji="0" lang="en-IN" altLang="en-US" sz="2400">
              <a:solidFill>
                <a:schemeClr val="tx1"/>
              </a:solidFill>
              <a:latin typeface="Times New Roman" panose="02020603050405020304" pitchFamily="18" charset="0"/>
            </a:endParaRPr>
          </a:p>
        </p:txBody>
      </p:sp>
      <p:sp>
        <p:nvSpPr>
          <p:cNvPr id="11" name="Oval 10">
            <a:extLst>
              <a:ext uri="{FF2B5EF4-FFF2-40B4-BE49-F238E27FC236}">
                <a16:creationId xmlns:a16="http://schemas.microsoft.com/office/drawing/2014/main" id="{C3EC1123-7D38-476B-BA16-BCDB4F8D27E6}"/>
              </a:ext>
            </a:extLst>
          </p:cNvPr>
          <p:cNvSpPr>
            <a:spLocks noChangeArrowheads="1"/>
          </p:cNvSpPr>
          <p:nvPr/>
        </p:nvSpPr>
        <p:spPr bwMode="auto">
          <a:xfrm>
            <a:off x="6867854" y="2878317"/>
            <a:ext cx="3384331" cy="1593131"/>
          </a:xfrm>
          <a:prstGeom prst="ellipse">
            <a:avLst/>
          </a:prstGeom>
          <a:noFill/>
          <a:ln w="762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2800">
                <a:solidFill>
                  <a:srgbClr val="FFFFFF"/>
                </a:solidFill>
                <a:latin typeface="Arial" panose="020B0604020202020204" pitchFamily="34" charset="0"/>
                <a:ea typeface="굴림" panose="020B0600000101010101" pitchFamily="34" charset="-127"/>
              </a:defRPr>
            </a:lvl1pPr>
            <a:lvl2pPr marL="742950" indent="-285750">
              <a:spcBef>
                <a:spcPct val="20000"/>
              </a:spcBef>
              <a:buChar char="–"/>
              <a:defRPr kumimoji="1" sz="2800">
                <a:solidFill>
                  <a:srgbClr val="FFFFFF"/>
                </a:solidFill>
                <a:latin typeface="Arial" panose="020B0604020202020204" pitchFamily="34" charset="0"/>
                <a:ea typeface="굴림" panose="020B0600000101010101" pitchFamily="34" charset="-127"/>
              </a:defRPr>
            </a:lvl2pPr>
            <a:lvl3pPr marL="1143000" indent="-228600">
              <a:spcBef>
                <a:spcPct val="20000"/>
              </a:spcBef>
              <a:buChar char="•"/>
              <a:defRPr kumimoji="1" sz="2800">
                <a:solidFill>
                  <a:srgbClr val="FFFFFF"/>
                </a:solidFill>
                <a:latin typeface="Arial" panose="020B0604020202020204" pitchFamily="34" charset="0"/>
                <a:ea typeface="굴림" panose="020B0600000101010101" pitchFamily="34" charset="-127"/>
              </a:defRPr>
            </a:lvl3pPr>
            <a:lvl4pPr marL="1600200" indent="-228600">
              <a:spcBef>
                <a:spcPct val="20000"/>
              </a:spcBef>
              <a:buChar char="–"/>
              <a:defRPr kumimoji="1" sz="2800">
                <a:solidFill>
                  <a:srgbClr val="FFFFFF"/>
                </a:solidFill>
                <a:latin typeface="Arial" panose="020B0604020202020204" pitchFamily="34" charset="0"/>
                <a:ea typeface="굴림" panose="020B0600000101010101" pitchFamily="34" charset="-127"/>
              </a:defRPr>
            </a:lvl4pPr>
            <a:lvl5pPr marL="2057400" indent="-228600">
              <a:spcBef>
                <a:spcPct val="20000"/>
              </a:spcBef>
              <a:buChar char="»"/>
              <a:defRPr kumimoji="1" sz="2800">
                <a:solidFill>
                  <a:srgbClr val="FFFFFF"/>
                </a:solidFill>
                <a:latin typeface="Arial" panose="020B0604020202020204" pitchFamily="34" charset="0"/>
                <a:ea typeface="굴림" panose="020B0600000101010101" pitchFamily="34" charset="-127"/>
              </a:defRPr>
            </a:lvl5pPr>
            <a:lvl6pPr marL="2514600" indent="-228600" eaLnBrk="0" fontAlgn="base" hangingPunct="0">
              <a:spcBef>
                <a:spcPct val="20000"/>
              </a:spcBef>
              <a:spcAft>
                <a:spcPct val="0"/>
              </a:spcAft>
              <a:buChar char="»"/>
              <a:defRPr kumimoji="1" sz="2800">
                <a:solidFill>
                  <a:srgbClr val="FFFFFF"/>
                </a:solidFill>
                <a:latin typeface="Arial" panose="020B0604020202020204" pitchFamily="34" charset="0"/>
                <a:ea typeface="굴림" panose="020B0600000101010101" pitchFamily="34" charset="-127"/>
              </a:defRPr>
            </a:lvl6pPr>
            <a:lvl7pPr marL="2971800" indent="-228600" eaLnBrk="0" fontAlgn="base" hangingPunct="0">
              <a:spcBef>
                <a:spcPct val="20000"/>
              </a:spcBef>
              <a:spcAft>
                <a:spcPct val="0"/>
              </a:spcAft>
              <a:buChar char="»"/>
              <a:defRPr kumimoji="1" sz="2800">
                <a:solidFill>
                  <a:srgbClr val="FFFFFF"/>
                </a:solidFill>
                <a:latin typeface="Arial" panose="020B0604020202020204" pitchFamily="34" charset="0"/>
                <a:ea typeface="굴림" panose="020B0600000101010101" pitchFamily="34" charset="-127"/>
              </a:defRPr>
            </a:lvl7pPr>
            <a:lvl8pPr marL="3429000" indent="-228600" eaLnBrk="0" fontAlgn="base" hangingPunct="0">
              <a:spcBef>
                <a:spcPct val="20000"/>
              </a:spcBef>
              <a:spcAft>
                <a:spcPct val="0"/>
              </a:spcAft>
              <a:buChar char="»"/>
              <a:defRPr kumimoji="1" sz="2800">
                <a:solidFill>
                  <a:srgbClr val="FFFFFF"/>
                </a:solidFill>
                <a:latin typeface="Arial" panose="020B0604020202020204" pitchFamily="34" charset="0"/>
                <a:ea typeface="굴림" panose="020B0600000101010101" pitchFamily="34" charset="-127"/>
              </a:defRPr>
            </a:lvl8pPr>
            <a:lvl9pPr marL="3886200" indent="-228600" eaLnBrk="0" fontAlgn="base" hangingPunct="0">
              <a:spcBef>
                <a:spcPct val="20000"/>
              </a:spcBef>
              <a:spcAft>
                <a:spcPct val="0"/>
              </a:spcAft>
              <a:buChar char="»"/>
              <a:defRPr kumimoji="1" sz="2800">
                <a:solidFill>
                  <a:srgbClr val="FFFFFF"/>
                </a:solidFill>
                <a:latin typeface="Arial" panose="020B0604020202020204" pitchFamily="34" charset="0"/>
                <a:ea typeface="굴림" panose="020B0600000101010101" pitchFamily="34" charset="-127"/>
              </a:defRPr>
            </a:lvl9pPr>
          </a:lstStyle>
          <a:p>
            <a:pPr>
              <a:spcBef>
                <a:spcPct val="0"/>
              </a:spcBef>
              <a:buFontTx/>
              <a:buNone/>
            </a:pPr>
            <a:endParaRPr kumimoji="0" lang="en-IN"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46605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2BB2BBD5-CCE1-4498-A4CE-C27F5391EFF4}"/>
              </a:ext>
            </a:extLst>
          </p:cNvPr>
          <p:cNvPicPr>
            <a:picLocks/>
          </p:cNvPicPr>
          <p:nvPr/>
        </p:nvPicPr>
        <p:blipFill rotWithShape="1">
          <a:blip r:embed="rId2"/>
          <a:srcRect l="52144" t="61328" r="3862" b="19235"/>
          <a:stretch/>
        </p:blipFill>
        <p:spPr>
          <a:xfrm>
            <a:off x="452437" y="323850"/>
            <a:ext cx="11287125" cy="6210300"/>
          </a:xfrm>
          <a:prstGeom prst="rect">
            <a:avLst/>
          </a:prstGeom>
          <a:ln>
            <a:noFill/>
          </a:ln>
        </p:spPr>
      </p:pic>
    </p:spTree>
    <p:extLst>
      <p:ext uri="{BB962C8B-B14F-4D97-AF65-F5344CB8AC3E}">
        <p14:creationId xmlns:p14="http://schemas.microsoft.com/office/powerpoint/2010/main" val="381501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269F290-6B34-43C3-917F-ECC7DC2300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371" y="811569"/>
            <a:ext cx="12059257" cy="5234862"/>
          </a:xfrm>
          <a:prstGeom prst="rect">
            <a:avLst/>
          </a:prstGeom>
        </p:spPr>
      </p:pic>
    </p:spTree>
    <p:extLst>
      <p:ext uri="{BB962C8B-B14F-4D97-AF65-F5344CB8AC3E}">
        <p14:creationId xmlns:p14="http://schemas.microsoft.com/office/powerpoint/2010/main" val="2015213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6F90AD2-5B0C-49AA-9744-120CE09DDC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16522"/>
            <a:ext cx="12198420" cy="3731753"/>
          </a:xfrm>
          <a:prstGeom prst="rect">
            <a:avLst/>
          </a:prstGeom>
        </p:spPr>
      </p:pic>
    </p:spTree>
    <p:extLst>
      <p:ext uri="{BB962C8B-B14F-4D97-AF65-F5344CB8AC3E}">
        <p14:creationId xmlns:p14="http://schemas.microsoft.com/office/powerpoint/2010/main" val="2562214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1FFDFF4E-9E2C-4400-8755-2F77DC7A37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4450" y="182562"/>
            <a:ext cx="9777807" cy="6492875"/>
          </a:xfrm>
        </p:spPr>
      </p:pic>
    </p:spTree>
    <p:extLst>
      <p:ext uri="{BB962C8B-B14F-4D97-AF65-F5344CB8AC3E}">
        <p14:creationId xmlns:p14="http://schemas.microsoft.com/office/powerpoint/2010/main" val="3829554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1728C-8479-47F1-A696-3EB8F318E5B2}"/>
              </a:ext>
            </a:extLst>
          </p:cNvPr>
          <p:cNvSpPr>
            <a:spLocks noGrp="1"/>
          </p:cNvSpPr>
          <p:nvPr>
            <p:ph type="title"/>
          </p:nvPr>
        </p:nvSpPr>
        <p:spPr>
          <a:xfrm>
            <a:off x="838199" y="38149"/>
            <a:ext cx="10515600" cy="1325563"/>
          </a:xfrm>
        </p:spPr>
        <p:txBody>
          <a:bodyPr/>
          <a:lstStyle/>
          <a:p>
            <a:pPr algn="ctr"/>
            <a:r>
              <a:rPr lang="en-US" dirty="0"/>
              <a:t>COMPARISON DATA</a:t>
            </a:r>
          </a:p>
        </p:txBody>
      </p:sp>
      <p:graphicFrame>
        <p:nvGraphicFramePr>
          <p:cNvPr id="4" name="Table 5">
            <a:extLst>
              <a:ext uri="{FF2B5EF4-FFF2-40B4-BE49-F238E27FC236}">
                <a16:creationId xmlns:a16="http://schemas.microsoft.com/office/drawing/2014/main" id="{A881513E-B2FC-4712-856B-844AFCAED3E7}"/>
              </a:ext>
            </a:extLst>
          </p:cNvPr>
          <p:cNvGraphicFramePr>
            <a:graphicFrameLocks noGrp="1"/>
          </p:cNvGraphicFramePr>
          <p:nvPr>
            <p:ph idx="1"/>
            <p:extLst>
              <p:ext uri="{D42A27DB-BD31-4B8C-83A1-F6EECF244321}">
                <p14:modId xmlns:p14="http://schemas.microsoft.com/office/powerpoint/2010/main" val="218510450"/>
              </p:ext>
            </p:extLst>
          </p:nvPr>
        </p:nvGraphicFramePr>
        <p:xfrm>
          <a:off x="1" y="1363712"/>
          <a:ext cx="12191999" cy="5456138"/>
        </p:xfrm>
        <a:graphic>
          <a:graphicData uri="http://schemas.openxmlformats.org/drawingml/2006/table">
            <a:tbl>
              <a:tblPr firstRow="1" bandRow="1">
                <a:tableStyleId>{21E4AEA4-8DFA-4A89-87EB-49C32662AFE0}</a:tableStyleId>
              </a:tblPr>
              <a:tblGrid>
                <a:gridCol w="3203619">
                  <a:extLst>
                    <a:ext uri="{9D8B030D-6E8A-4147-A177-3AD203B41FA5}">
                      <a16:colId xmlns:a16="http://schemas.microsoft.com/office/drawing/2014/main" val="1411398650"/>
                    </a:ext>
                  </a:extLst>
                </a:gridCol>
                <a:gridCol w="2045632">
                  <a:extLst>
                    <a:ext uri="{9D8B030D-6E8A-4147-A177-3AD203B41FA5}">
                      <a16:colId xmlns:a16="http://schemas.microsoft.com/office/drawing/2014/main" val="3603975407"/>
                    </a:ext>
                  </a:extLst>
                </a:gridCol>
                <a:gridCol w="2065948">
                  <a:extLst>
                    <a:ext uri="{9D8B030D-6E8A-4147-A177-3AD203B41FA5}">
                      <a16:colId xmlns:a16="http://schemas.microsoft.com/office/drawing/2014/main" val="2877895993"/>
                    </a:ext>
                  </a:extLst>
                </a:gridCol>
                <a:gridCol w="2438400">
                  <a:extLst>
                    <a:ext uri="{9D8B030D-6E8A-4147-A177-3AD203B41FA5}">
                      <a16:colId xmlns:a16="http://schemas.microsoft.com/office/drawing/2014/main" val="479203723"/>
                    </a:ext>
                  </a:extLst>
                </a:gridCol>
                <a:gridCol w="2438400">
                  <a:extLst>
                    <a:ext uri="{9D8B030D-6E8A-4147-A177-3AD203B41FA5}">
                      <a16:colId xmlns:a16="http://schemas.microsoft.com/office/drawing/2014/main" val="4025683689"/>
                    </a:ext>
                  </a:extLst>
                </a:gridCol>
              </a:tblGrid>
              <a:tr h="1518438">
                <a:tc>
                  <a:txBody>
                    <a:bodyPr/>
                    <a:lstStyle/>
                    <a:p>
                      <a:pPr>
                        <a:lnSpc>
                          <a:spcPct val="250000"/>
                        </a:lnSpc>
                      </a:pPr>
                      <a:endParaRPr lang="en-US" sz="2000" dirty="0"/>
                    </a:p>
                  </a:txBody>
                  <a:tcPr/>
                </a:tc>
                <a:tc>
                  <a:txBody>
                    <a:bodyPr/>
                    <a:lstStyle/>
                    <a:p>
                      <a:r>
                        <a:rPr lang="en-US" sz="2000" dirty="0"/>
                        <a:t>Critically ill therapeutic anticoagulation (n=534)</a:t>
                      </a:r>
                    </a:p>
                  </a:txBody>
                  <a:tcPr/>
                </a:tc>
                <a:tc>
                  <a:txBody>
                    <a:bodyPr/>
                    <a:lstStyle/>
                    <a:p>
                      <a:r>
                        <a:rPr lang="en-US" sz="2000" dirty="0"/>
                        <a:t>Critically ill thromboprophylaxis(n=564)</a:t>
                      </a:r>
                    </a:p>
                  </a:txBody>
                  <a:tcPr/>
                </a:tc>
                <a:tc>
                  <a:txBody>
                    <a:bodyPr/>
                    <a:lstStyle/>
                    <a:p>
                      <a:r>
                        <a:rPr lang="en-US" sz="2000" dirty="0"/>
                        <a:t>Non critically ill therapeutic anticoagulation</a:t>
                      </a:r>
                    </a:p>
                    <a:p>
                      <a:r>
                        <a:rPr lang="en-US" sz="2000" dirty="0"/>
                        <a:t>(n=1171)</a:t>
                      </a:r>
                    </a:p>
                  </a:txBody>
                  <a:tcPr/>
                </a:tc>
                <a:tc>
                  <a:txBody>
                    <a:bodyPr/>
                    <a:lstStyle/>
                    <a:p>
                      <a:r>
                        <a:rPr lang="en-US" sz="2000" dirty="0"/>
                        <a:t>Non critically ill thromboprophylaxis (n=1048)</a:t>
                      </a:r>
                    </a:p>
                  </a:txBody>
                  <a:tcPr/>
                </a:tc>
                <a:extLst>
                  <a:ext uri="{0D108BD9-81ED-4DB2-BD59-A6C34878D82A}">
                    <a16:rowId xmlns:a16="http://schemas.microsoft.com/office/drawing/2014/main" val="1682546280"/>
                  </a:ext>
                </a:extLst>
              </a:tr>
              <a:tr h="1259444">
                <a:tc>
                  <a:txBody>
                    <a:bodyPr/>
                    <a:lstStyle/>
                    <a:p>
                      <a:pPr algn="l"/>
                      <a:r>
                        <a:rPr lang="en-US" sz="2400" dirty="0"/>
                        <a:t>Median value for </a:t>
                      </a:r>
                      <a:r>
                        <a:rPr lang="en-US" sz="2400" b="1" dirty="0"/>
                        <a:t>organ support free days</a:t>
                      </a:r>
                    </a:p>
                  </a:txBody>
                  <a:tcPr anchor="ctr"/>
                </a:tc>
                <a:tc>
                  <a:txBody>
                    <a:bodyPr/>
                    <a:lstStyle/>
                    <a:p>
                      <a:pPr algn="ctr"/>
                      <a:r>
                        <a:rPr lang="en-US" sz="2400" dirty="0"/>
                        <a:t>1</a:t>
                      </a:r>
                    </a:p>
                  </a:txBody>
                  <a:tcPr anchor="ctr"/>
                </a:tc>
                <a:tc>
                  <a:txBody>
                    <a:bodyPr/>
                    <a:lstStyle/>
                    <a:p>
                      <a:pPr algn="ctr"/>
                      <a:r>
                        <a:rPr lang="en-US" sz="2400" dirty="0"/>
                        <a:t>4</a:t>
                      </a:r>
                    </a:p>
                  </a:txBody>
                  <a:tcPr anchor="ctr"/>
                </a:tc>
                <a:tc>
                  <a:txBody>
                    <a:bodyPr/>
                    <a:lstStyle/>
                    <a:p>
                      <a:pPr algn="ctr"/>
                      <a:r>
                        <a:rPr lang="en-US" sz="2400" dirty="0"/>
                        <a:t>22</a:t>
                      </a:r>
                    </a:p>
                  </a:txBody>
                  <a:tcPr anchor="ctr"/>
                </a:tc>
                <a:tc>
                  <a:txBody>
                    <a:bodyPr/>
                    <a:lstStyle/>
                    <a:p>
                      <a:pPr algn="ctr"/>
                      <a:r>
                        <a:rPr lang="en-US" sz="2400" dirty="0"/>
                        <a:t>22</a:t>
                      </a:r>
                    </a:p>
                  </a:txBody>
                  <a:tcPr anchor="ctr"/>
                </a:tc>
                <a:extLst>
                  <a:ext uri="{0D108BD9-81ED-4DB2-BD59-A6C34878D82A}">
                    <a16:rowId xmlns:a16="http://schemas.microsoft.com/office/drawing/2014/main" val="2742362668"/>
                  </a:ext>
                </a:extLst>
              </a:tr>
              <a:tr h="1062673">
                <a:tc>
                  <a:txBody>
                    <a:bodyPr/>
                    <a:lstStyle/>
                    <a:p>
                      <a:pPr algn="l"/>
                      <a:r>
                        <a:rPr lang="en-US" sz="2400" b="1" dirty="0"/>
                        <a:t>% of patients surviving discharge</a:t>
                      </a:r>
                    </a:p>
                  </a:txBody>
                  <a:tcPr anchor="ctr"/>
                </a:tc>
                <a:tc>
                  <a:txBody>
                    <a:bodyPr/>
                    <a:lstStyle/>
                    <a:p>
                      <a:pPr algn="ctr"/>
                      <a:r>
                        <a:rPr lang="en-US" sz="2400" dirty="0"/>
                        <a:t>62.7%</a:t>
                      </a:r>
                    </a:p>
                  </a:txBody>
                  <a:tcPr anchor="ctr"/>
                </a:tc>
                <a:tc>
                  <a:txBody>
                    <a:bodyPr/>
                    <a:lstStyle/>
                    <a:p>
                      <a:pPr algn="ctr"/>
                      <a:r>
                        <a:rPr lang="en-US" sz="2400" dirty="0"/>
                        <a:t>64.5%</a:t>
                      </a:r>
                    </a:p>
                  </a:txBody>
                  <a:tcPr anchor="ctr"/>
                </a:tc>
                <a:tc>
                  <a:txBody>
                    <a:bodyPr/>
                    <a:lstStyle/>
                    <a:p>
                      <a:pPr algn="ctr"/>
                      <a:r>
                        <a:rPr lang="en-US" sz="2400" dirty="0"/>
                        <a:t>80.2%</a:t>
                      </a:r>
                    </a:p>
                  </a:txBody>
                  <a:tcPr anchor="ctr"/>
                </a:tc>
                <a:tc>
                  <a:txBody>
                    <a:bodyPr/>
                    <a:lstStyle/>
                    <a:p>
                      <a:pPr algn="ctr"/>
                      <a:r>
                        <a:rPr lang="en-US" sz="2400" dirty="0"/>
                        <a:t>76.4%</a:t>
                      </a:r>
                    </a:p>
                  </a:txBody>
                  <a:tcPr anchor="ctr"/>
                </a:tc>
                <a:extLst>
                  <a:ext uri="{0D108BD9-81ED-4DB2-BD59-A6C34878D82A}">
                    <a16:rowId xmlns:a16="http://schemas.microsoft.com/office/drawing/2014/main" val="2241785177"/>
                  </a:ext>
                </a:extLst>
              </a:tr>
              <a:tr h="874932">
                <a:tc>
                  <a:txBody>
                    <a:bodyPr/>
                    <a:lstStyle/>
                    <a:p>
                      <a:pPr algn="l"/>
                      <a:r>
                        <a:rPr lang="en-US" sz="2400" dirty="0"/>
                        <a:t>Major bleeding</a:t>
                      </a:r>
                    </a:p>
                  </a:txBody>
                  <a:tcPr anchor="ctr"/>
                </a:tc>
                <a:tc>
                  <a:txBody>
                    <a:bodyPr/>
                    <a:lstStyle/>
                    <a:p>
                      <a:pPr algn="ctr"/>
                      <a:r>
                        <a:rPr lang="en-US" sz="2400" dirty="0"/>
                        <a:t>3.8%</a:t>
                      </a:r>
                    </a:p>
                  </a:txBody>
                  <a:tcPr anchor="ctr"/>
                </a:tc>
                <a:tc>
                  <a:txBody>
                    <a:bodyPr/>
                    <a:lstStyle/>
                    <a:p>
                      <a:pPr algn="ctr"/>
                      <a:r>
                        <a:rPr lang="en-US" sz="2400" dirty="0"/>
                        <a:t>2.3%</a:t>
                      </a:r>
                    </a:p>
                  </a:txBody>
                  <a:tcPr anchor="ctr"/>
                </a:tc>
                <a:tc>
                  <a:txBody>
                    <a:bodyPr/>
                    <a:lstStyle/>
                    <a:p>
                      <a:pPr algn="ctr"/>
                      <a:r>
                        <a:rPr lang="en-US" sz="2400" dirty="0"/>
                        <a:t>1.9%</a:t>
                      </a:r>
                    </a:p>
                  </a:txBody>
                  <a:tcPr anchor="ctr"/>
                </a:tc>
                <a:tc>
                  <a:txBody>
                    <a:bodyPr/>
                    <a:lstStyle/>
                    <a:p>
                      <a:pPr algn="ctr"/>
                      <a:r>
                        <a:rPr lang="en-US" sz="2400" dirty="0"/>
                        <a:t>0.9%</a:t>
                      </a:r>
                    </a:p>
                  </a:txBody>
                  <a:tcPr anchor="ctr"/>
                </a:tc>
                <a:extLst>
                  <a:ext uri="{0D108BD9-81ED-4DB2-BD59-A6C34878D82A}">
                    <a16:rowId xmlns:a16="http://schemas.microsoft.com/office/drawing/2014/main" val="4099187670"/>
                  </a:ext>
                </a:extLst>
              </a:tr>
              <a:tr h="740651">
                <a:tc>
                  <a:txBody>
                    <a:bodyPr/>
                    <a:lstStyle/>
                    <a:p>
                      <a:pPr algn="l"/>
                      <a:r>
                        <a:rPr lang="en-US" sz="2400" dirty="0"/>
                        <a:t>Thrombotic events</a:t>
                      </a:r>
                    </a:p>
                  </a:txBody>
                  <a:tcPr anchor="ctr"/>
                </a:tc>
                <a:tc>
                  <a:txBody>
                    <a:bodyPr/>
                    <a:lstStyle/>
                    <a:p>
                      <a:pPr algn="ctr"/>
                      <a:r>
                        <a:rPr lang="en-US" sz="2400" dirty="0"/>
                        <a:t>6.4%</a:t>
                      </a:r>
                    </a:p>
                  </a:txBody>
                  <a:tcPr anchor="ctr"/>
                </a:tc>
                <a:tc>
                  <a:txBody>
                    <a:bodyPr/>
                    <a:lstStyle/>
                    <a:p>
                      <a:pPr algn="ctr"/>
                      <a:r>
                        <a:rPr lang="en-US" sz="2400" dirty="0"/>
                        <a:t>10.4%</a:t>
                      </a:r>
                    </a:p>
                  </a:txBody>
                  <a:tcPr anchor="ctr"/>
                </a:tc>
                <a:tc>
                  <a:txBody>
                    <a:bodyPr/>
                    <a:lstStyle/>
                    <a:p>
                      <a:pPr algn="ctr"/>
                      <a:r>
                        <a:rPr lang="en-US" sz="2400" dirty="0"/>
                        <a:t>8%</a:t>
                      </a:r>
                    </a:p>
                  </a:txBody>
                  <a:tcPr anchor="ctr"/>
                </a:tc>
                <a:tc>
                  <a:txBody>
                    <a:bodyPr/>
                    <a:lstStyle/>
                    <a:p>
                      <a:pPr algn="ctr"/>
                      <a:r>
                        <a:rPr lang="en-US" sz="2400" dirty="0"/>
                        <a:t>9.9%</a:t>
                      </a:r>
                    </a:p>
                  </a:txBody>
                  <a:tcPr anchor="ctr"/>
                </a:tc>
                <a:extLst>
                  <a:ext uri="{0D108BD9-81ED-4DB2-BD59-A6C34878D82A}">
                    <a16:rowId xmlns:a16="http://schemas.microsoft.com/office/drawing/2014/main" val="990236604"/>
                  </a:ext>
                </a:extLst>
              </a:tr>
            </a:tbl>
          </a:graphicData>
        </a:graphic>
      </p:graphicFrame>
    </p:spTree>
    <p:extLst>
      <p:ext uri="{BB962C8B-B14F-4D97-AF65-F5344CB8AC3E}">
        <p14:creationId xmlns:p14="http://schemas.microsoft.com/office/powerpoint/2010/main" val="3814050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523A7-1D51-495C-ADF2-750168F6CB48}"/>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68D1203A-818E-4008-9253-22FE7E729E8C}"/>
              </a:ext>
            </a:extLst>
          </p:cNvPr>
          <p:cNvSpPr>
            <a:spLocks noGrp="1"/>
          </p:cNvSpPr>
          <p:nvPr>
            <p:ph idx="1"/>
          </p:nvPr>
        </p:nvSpPr>
        <p:spPr>
          <a:xfrm>
            <a:off x="838200" y="1759637"/>
            <a:ext cx="10515600" cy="4351338"/>
          </a:xfrm>
        </p:spPr>
        <p:txBody>
          <a:bodyPr>
            <a:noAutofit/>
          </a:bodyPr>
          <a:lstStyle/>
          <a:p>
            <a:pPr algn="just">
              <a:lnSpc>
                <a:spcPct val="100000"/>
              </a:lnSpc>
              <a:spcBef>
                <a:spcPts val="0"/>
              </a:spcBef>
              <a:spcAft>
                <a:spcPts val="1800"/>
              </a:spcAft>
            </a:pPr>
            <a:r>
              <a:rPr lang="en-IN" sz="2800" dirty="0"/>
              <a:t>Randomized trial involving more than 1000 </a:t>
            </a:r>
            <a:r>
              <a:rPr lang="en-IN" sz="2800" b="1" dirty="0">
                <a:solidFill>
                  <a:srgbClr val="92D050"/>
                </a:solidFill>
              </a:rPr>
              <a:t>critically ill patients</a:t>
            </a:r>
            <a:r>
              <a:rPr lang="en-IN" sz="2800" b="1" dirty="0"/>
              <a:t> </a:t>
            </a:r>
            <a:r>
              <a:rPr lang="en-IN" sz="2800" dirty="0"/>
              <a:t>with confirmed COVID-19, </a:t>
            </a:r>
          </a:p>
          <a:p>
            <a:pPr algn="just">
              <a:lnSpc>
                <a:spcPct val="100000"/>
              </a:lnSpc>
              <a:spcBef>
                <a:spcPts val="0"/>
              </a:spcBef>
              <a:spcAft>
                <a:spcPts val="1800"/>
              </a:spcAft>
            </a:pPr>
            <a:r>
              <a:rPr lang="en-IN" sz="2800" b="1" dirty="0">
                <a:solidFill>
                  <a:schemeClr val="accent2">
                    <a:lumMod val="75000"/>
                  </a:schemeClr>
                </a:solidFill>
              </a:rPr>
              <a:t>Therapeutic-dose anticoagulation did not increase the probability of survival to hospital discharge </a:t>
            </a:r>
            <a:r>
              <a:rPr lang="en-IN" sz="2800" dirty="0">
                <a:solidFill>
                  <a:schemeClr val="accent2">
                    <a:lumMod val="75000"/>
                  </a:schemeClr>
                </a:solidFill>
              </a:rPr>
              <a:t>or </a:t>
            </a:r>
            <a:r>
              <a:rPr lang="en-IN" sz="2800" b="1" dirty="0">
                <a:solidFill>
                  <a:schemeClr val="accent2">
                    <a:lumMod val="75000"/>
                  </a:schemeClr>
                </a:solidFill>
              </a:rPr>
              <a:t>the number of days free of cardiovascular or respiratory organ support</a:t>
            </a:r>
            <a:r>
              <a:rPr lang="en-IN" sz="2800" dirty="0">
                <a:solidFill>
                  <a:schemeClr val="accent2">
                    <a:lumMod val="75000"/>
                  </a:schemeClr>
                </a:solidFill>
              </a:rPr>
              <a:t> </a:t>
            </a:r>
          </a:p>
          <a:p>
            <a:pPr algn="just">
              <a:lnSpc>
                <a:spcPct val="100000"/>
              </a:lnSpc>
              <a:spcBef>
                <a:spcPts val="0"/>
              </a:spcBef>
              <a:spcAft>
                <a:spcPts val="1800"/>
              </a:spcAft>
            </a:pPr>
            <a:r>
              <a:rPr lang="en-IN" sz="2800" b="1" dirty="0">
                <a:solidFill>
                  <a:srgbClr val="92D050"/>
                </a:solidFill>
              </a:rPr>
              <a:t>95% probability of being inferior </a:t>
            </a:r>
            <a:r>
              <a:rPr lang="en-IN" sz="2800" dirty="0"/>
              <a:t>to usual- care pharmacologic thromboprophylaxis. </a:t>
            </a:r>
          </a:p>
          <a:p>
            <a:pPr algn="just">
              <a:lnSpc>
                <a:spcPct val="100000"/>
              </a:lnSpc>
              <a:spcBef>
                <a:spcPts val="0"/>
              </a:spcBef>
              <a:spcAft>
                <a:spcPts val="1800"/>
              </a:spcAft>
            </a:pPr>
            <a:r>
              <a:rPr lang="en-IN" sz="2800" dirty="0"/>
              <a:t>Routine therapeutic-dose anticoagulation  doesn’t appear to benefit critically ill patients with COVID-19. </a:t>
            </a:r>
            <a:endParaRPr lang="en-US" sz="2800" b="1" dirty="0"/>
          </a:p>
        </p:txBody>
      </p:sp>
    </p:spTree>
    <p:extLst>
      <p:ext uri="{BB962C8B-B14F-4D97-AF65-F5344CB8AC3E}">
        <p14:creationId xmlns:p14="http://schemas.microsoft.com/office/powerpoint/2010/main" val="1946060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523A7-1D51-495C-ADF2-750168F6CB48}"/>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68D1203A-818E-4008-9253-22FE7E729E8C}"/>
              </a:ext>
            </a:extLst>
          </p:cNvPr>
          <p:cNvSpPr>
            <a:spLocks noGrp="1"/>
          </p:cNvSpPr>
          <p:nvPr>
            <p:ph idx="1"/>
          </p:nvPr>
        </p:nvSpPr>
        <p:spPr>
          <a:xfrm>
            <a:off x="838200" y="1759637"/>
            <a:ext cx="10515600" cy="4351338"/>
          </a:xfrm>
        </p:spPr>
        <p:txBody>
          <a:bodyPr>
            <a:noAutofit/>
          </a:bodyPr>
          <a:lstStyle/>
          <a:p>
            <a:pPr algn="just">
              <a:lnSpc>
                <a:spcPct val="100000"/>
              </a:lnSpc>
              <a:spcBef>
                <a:spcPts val="0"/>
              </a:spcBef>
              <a:spcAft>
                <a:spcPts val="1800"/>
              </a:spcAft>
            </a:pPr>
            <a:r>
              <a:rPr lang="en-IN" sz="2700" dirty="0"/>
              <a:t>The net effect of anticoagulation on clinical outcomes in patients with COVID-19 may depend on </a:t>
            </a:r>
            <a:r>
              <a:rPr lang="en-IN" sz="2700" dirty="0">
                <a:solidFill>
                  <a:srgbClr val="92D050"/>
                </a:solidFill>
              </a:rPr>
              <a:t>the </a:t>
            </a:r>
            <a:r>
              <a:rPr lang="en-IN" sz="2700" b="1" dirty="0">
                <a:solidFill>
                  <a:srgbClr val="92D050"/>
                </a:solidFill>
              </a:rPr>
              <a:t>timing of initiation in relation to disease course</a:t>
            </a:r>
          </a:p>
          <a:p>
            <a:pPr algn="just">
              <a:lnSpc>
                <a:spcPct val="100000"/>
              </a:lnSpc>
              <a:spcBef>
                <a:spcPts val="0"/>
              </a:spcBef>
              <a:spcAft>
                <a:spcPts val="1800"/>
              </a:spcAft>
            </a:pPr>
            <a:r>
              <a:rPr lang="en-IN" sz="2700" dirty="0"/>
              <a:t>The result obtained in the trial may be due to the fact that </a:t>
            </a:r>
            <a:r>
              <a:rPr lang="en-IN" sz="2700" b="1" dirty="0">
                <a:solidFill>
                  <a:srgbClr val="92D050"/>
                </a:solidFill>
              </a:rPr>
              <a:t>therapeutic anticoagulation may not be efficient in advanced disease process </a:t>
            </a:r>
            <a:r>
              <a:rPr lang="en-IN" sz="2700" dirty="0"/>
              <a:t>where it may add up to complications more than benefit due to well formed fibrin clots not amenable to treatment.</a:t>
            </a:r>
          </a:p>
          <a:p>
            <a:pPr algn="just">
              <a:lnSpc>
                <a:spcPct val="100000"/>
              </a:lnSpc>
              <a:spcBef>
                <a:spcPts val="0"/>
              </a:spcBef>
              <a:spcAft>
                <a:spcPts val="1800"/>
              </a:spcAft>
            </a:pPr>
            <a:r>
              <a:rPr lang="en-IN" sz="2700" dirty="0"/>
              <a:t>Therapeutic-dose anticoagulation might </a:t>
            </a:r>
            <a:r>
              <a:rPr lang="en-IN" sz="2700" b="1" dirty="0">
                <a:solidFill>
                  <a:srgbClr val="92D050"/>
                </a:solidFill>
              </a:rPr>
              <a:t>exacerbate alveolar haemorrhage, leading to worse outcomes </a:t>
            </a:r>
            <a:r>
              <a:rPr lang="en-IN" sz="2700" dirty="0"/>
              <a:t>as was seen in autopsy.</a:t>
            </a:r>
          </a:p>
          <a:p>
            <a:pPr>
              <a:lnSpc>
                <a:spcPct val="100000"/>
              </a:lnSpc>
              <a:spcBef>
                <a:spcPts val="0"/>
              </a:spcBef>
              <a:spcAft>
                <a:spcPts val="1800"/>
              </a:spcAft>
            </a:pPr>
            <a:endParaRPr lang="en-IN" sz="2700" dirty="0"/>
          </a:p>
          <a:p>
            <a:pPr>
              <a:lnSpc>
                <a:spcPct val="100000"/>
              </a:lnSpc>
              <a:spcBef>
                <a:spcPts val="0"/>
              </a:spcBef>
              <a:spcAft>
                <a:spcPts val="1800"/>
              </a:spcAft>
            </a:pPr>
            <a:endParaRPr lang="en-US" sz="2700" dirty="0"/>
          </a:p>
          <a:p>
            <a:pPr>
              <a:lnSpc>
                <a:spcPct val="100000"/>
              </a:lnSpc>
              <a:spcBef>
                <a:spcPts val="0"/>
              </a:spcBef>
              <a:spcAft>
                <a:spcPts val="1800"/>
              </a:spcAft>
            </a:pPr>
            <a:endParaRPr lang="en-US" sz="2700" dirty="0"/>
          </a:p>
        </p:txBody>
      </p:sp>
    </p:spTree>
    <p:extLst>
      <p:ext uri="{BB962C8B-B14F-4D97-AF65-F5344CB8AC3E}">
        <p14:creationId xmlns:p14="http://schemas.microsoft.com/office/powerpoint/2010/main" val="2461945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F9D34-C355-4A9D-B6CA-80B03ED27853}"/>
              </a:ext>
            </a:extLst>
          </p:cNvPr>
          <p:cNvSpPr>
            <a:spLocks noGrp="1"/>
          </p:cNvSpPr>
          <p:nvPr>
            <p:ph type="title"/>
          </p:nvPr>
        </p:nvSpPr>
        <p:spPr/>
        <p:txBody>
          <a:bodyPr/>
          <a:lstStyle/>
          <a:p>
            <a:r>
              <a:rPr lang="en-US" dirty="0"/>
              <a:t>LIMITATION</a:t>
            </a:r>
          </a:p>
        </p:txBody>
      </p:sp>
      <p:sp>
        <p:nvSpPr>
          <p:cNvPr id="3" name="Content Placeholder 2">
            <a:extLst>
              <a:ext uri="{FF2B5EF4-FFF2-40B4-BE49-F238E27FC236}">
                <a16:creationId xmlns:a16="http://schemas.microsoft.com/office/drawing/2014/main" id="{79E25E52-38AE-4847-B14D-1AF920886F92}"/>
              </a:ext>
            </a:extLst>
          </p:cNvPr>
          <p:cNvSpPr>
            <a:spLocks noGrp="1"/>
          </p:cNvSpPr>
          <p:nvPr>
            <p:ph idx="1"/>
          </p:nvPr>
        </p:nvSpPr>
        <p:spPr/>
        <p:txBody>
          <a:bodyPr>
            <a:normAutofit fontScale="92500"/>
          </a:bodyPr>
          <a:lstStyle/>
          <a:p>
            <a:pPr algn="just">
              <a:lnSpc>
                <a:spcPct val="100000"/>
              </a:lnSpc>
              <a:spcBef>
                <a:spcPts val="0"/>
              </a:spcBef>
              <a:spcAft>
                <a:spcPts val="1800"/>
              </a:spcAft>
            </a:pPr>
            <a:r>
              <a:rPr lang="en-IN" sz="2800" b="1" dirty="0">
                <a:solidFill>
                  <a:srgbClr val="92D050"/>
                </a:solidFill>
              </a:rPr>
              <a:t>Open-label design</a:t>
            </a:r>
            <a:r>
              <a:rPr lang="en-IN" sz="2800" dirty="0">
                <a:solidFill>
                  <a:srgbClr val="92D050"/>
                </a:solidFill>
              </a:rPr>
              <a:t>, </a:t>
            </a:r>
            <a:r>
              <a:rPr lang="en-IN" sz="2800" dirty="0"/>
              <a:t>which may have introduced bias in the ascertainment of thrombotic events. </a:t>
            </a:r>
          </a:p>
          <a:p>
            <a:pPr algn="just">
              <a:lnSpc>
                <a:spcPct val="100000"/>
              </a:lnSpc>
              <a:spcBef>
                <a:spcPts val="0"/>
              </a:spcBef>
              <a:spcAft>
                <a:spcPts val="1800"/>
              </a:spcAft>
            </a:pPr>
            <a:r>
              <a:rPr lang="en-IN" sz="2800" dirty="0"/>
              <a:t>Substantial majority of the patients who were enrolled in the severe- disease cohort were in the United Kingdom, where national practice guidelines changed during the trial for anticoagulation.</a:t>
            </a:r>
          </a:p>
          <a:p>
            <a:pPr algn="just">
              <a:lnSpc>
                <a:spcPct val="100000"/>
              </a:lnSpc>
              <a:spcBef>
                <a:spcPts val="0"/>
              </a:spcBef>
              <a:spcAft>
                <a:spcPts val="1800"/>
              </a:spcAft>
            </a:pPr>
            <a:r>
              <a:rPr lang="en-IN" sz="2800" dirty="0"/>
              <a:t>22.4% patients didn’t receive the actual therapeutic dose whereas 51.7% patients in the thromboprophylaxis group received intermediate dose- this factor may have diluted the benefit of therapeutic dose anticoagulation.</a:t>
            </a:r>
          </a:p>
          <a:p>
            <a:pPr>
              <a:lnSpc>
                <a:spcPct val="100000"/>
              </a:lnSpc>
              <a:spcBef>
                <a:spcPts val="0"/>
              </a:spcBef>
              <a:spcAft>
                <a:spcPts val="1800"/>
              </a:spcAft>
            </a:pPr>
            <a:endParaRPr lang="en-US" dirty="0"/>
          </a:p>
          <a:p>
            <a:pPr>
              <a:lnSpc>
                <a:spcPct val="100000"/>
              </a:lnSpc>
              <a:spcBef>
                <a:spcPts val="0"/>
              </a:spcBef>
              <a:spcAft>
                <a:spcPts val="1800"/>
              </a:spcAft>
            </a:pPr>
            <a:endParaRPr lang="en-US" dirty="0"/>
          </a:p>
        </p:txBody>
      </p:sp>
    </p:spTree>
    <p:extLst>
      <p:ext uri="{BB962C8B-B14F-4D97-AF65-F5344CB8AC3E}">
        <p14:creationId xmlns:p14="http://schemas.microsoft.com/office/powerpoint/2010/main" val="3071666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D7300-BEBB-4F4B-A140-8B7D91D64907}"/>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B91FADB2-EA01-46B5-855A-613F5018E4F6}"/>
              </a:ext>
            </a:extLst>
          </p:cNvPr>
          <p:cNvSpPr>
            <a:spLocks noGrp="1"/>
          </p:cNvSpPr>
          <p:nvPr>
            <p:ph idx="1"/>
          </p:nvPr>
        </p:nvSpPr>
        <p:spPr/>
        <p:txBody>
          <a:bodyPr>
            <a:normAutofit/>
          </a:bodyPr>
          <a:lstStyle/>
          <a:p>
            <a:pPr algn="just">
              <a:lnSpc>
                <a:spcPct val="100000"/>
              </a:lnSpc>
              <a:spcBef>
                <a:spcPts val="0"/>
              </a:spcBef>
              <a:spcAft>
                <a:spcPts val="1800"/>
              </a:spcAft>
            </a:pPr>
            <a:r>
              <a:rPr lang="en-IN" dirty="0"/>
              <a:t>In </a:t>
            </a:r>
            <a:r>
              <a:rPr lang="en-IN" b="1" dirty="0"/>
              <a:t>critically ill patients with COVID-19:</a:t>
            </a:r>
          </a:p>
          <a:p>
            <a:pPr algn="just">
              <a:lnSpc>
                <a:spcPct val="100000"/>
              </a:lnSpc>
              <a:spcBef>
                <a:spcPts val="0"/>
              </a:spcBef>
              <a:spcAft>
                <a:spcPts val="3000"/>
              </a:spcAft>
            </a:pPr>
            <a:r>
              <a:rPr lang="en-IN" b="1" dirty="0">
                <a:solidFill>
                  <a:srgbClr val="92D050"/>
                </a:solidFill>
              </a:rPr>
              <a:t>Therapeutic-dose anticoagulation </a:t>
            </a:r>
            <a:r>
              <a:rPr lang="en-IN" dirty="0"/>
              <a:t>with unfractionated or low-molecular weight heparin was not associated with:</a:t>
            </a:r>
          </a:p>
          <a:p>
            <a:pPr marL="914400" lvl="2" indent="0" algn="just">
              <a:lnSpc>
                <a:spcPct val="100000"/>
              </a:lnSpc>
              <a:spcBef>
                <a:spcPts val="0"/>
              </a:spcBef>
              <a:spcAft>
                <a:spcPts val="3000"/>
              </a:spcAft>
              <a:buNone/>
            </a:pPr>
            <a:r>
              <a:rPr lang="en-IN" sz="2800" dirty="0"/>
              <a:t>1) A greater </a:t>
            </a:r>
            <a:r>
              <a:rPr lang="en-IN" sz="2800" b="1" dirty="0">
                <a:solidFill>
                  <a:srgbClr val="92D050"/>
                </a:solidFill>
              </a:rPr>
              <a:t>probability of survival</a:t>
            </a:r>
            <a:r>
              <a:rPr lang="en-IN" sz="2800" dirty="0">
                <a:solidFill>
                  <a:srgbClr val="92D050"/>
                </a:solidFill>
              </a:rPr>
              <a:t> </a:t>
            </a:r>
            <a:r>
              <a:rPr lang="en-IN" sz="2800" dirty="0"/>
              <a:t>to hospital discharge </a:t>
            </a:r>
          </a:p>
          <a:p>
            <a:pPr marL="914400" lvl="2" indent="0" algn="just">
              <a:lnSpc>
                <a:spcPct val="100000"/>
              </a:lnSpc>
              <a:spcBef>
                <a:spcPts val="0"/>
              </a:spcBef>
              <a:spcAft>
                <a:spcPts val="1800"/>
              </a:spcAft>
              <a:buNone/>
            </a:pPr>
            <a:r>
              <a:rPr lang="en-IN" sz="2800" dirty="0"/>
              <a:t>2) or a greater </a:t>
            </a:r>
            <a:r>
              <a:rPr lang="en-IN" sz="2800" b="1" dirty="0">
                <a:solidFill>
                  <a:srgbClr val="92D050"/>
                </a:solidFill>
              </a:rPr>
              <a:t>number of days free of cardiovascular or respiratory organ support</a:t>
            </a:r>
            <a:r>
              <a:rPr lang="en-IN" sz="2800" dirty="0">
                <a:solidFill>
                  <a:srgbClr val="92D050"/>
                </a:solidFill>
              </a:rPr>
              <a:t> </a:t>
            </a:r>
            <a:r>
              <a:rPr lang="en-IN" sz="2800" dirty="0"/>
              <a:t>than was usual-care pharmacologic thromboprophylaxis. </a:t>
            </a:r>
            <a:endParaRPr lang="en-US" sz="2800" dirty="0"/>
          </a:p>
        </p:txBody>
      </p:sp>
    </p:spTree>
    <p:extLst>
      <p:ext uri="{BB962C8B-B14F-4D97-AF65-F5344CB8AC3E}">
        <p14:creationId xmlns:p14="http://schemas.microsoft.com/office/powerpoint/2010/main" val="2345093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253C7-B11C-45FC-9D1C-34AB65F56C2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90E89E9-8BC0-478F-A9D7-43C2003D89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253110" cy="5191125"/>
          </a:xfrm>
          <a:prstGeom prst="rect">
            <a:avLst/>
          </a:prstGeom>
        </p:spPr>
      </p:pic>
      <p:sp>
        <p:nvSpPr>
          <p:cNvPr id="6" name="TextBox 5">
            <a:extLst>
              <a:ext uri="{FF2B5EF4-FFF2-40B4-BE49-F238E27FC236}">
                <a16:creationId xmlns:a16="http://schemas.microsoft.com/office/drawing/2014/main" id="{5A4EC5D1-A486-4B03-B4D9-7709C7937C57}"/>
              </a:ext>
            </a:extLst>
          </p:cNvPr>
          <p:cNvSpPr txBox="1"/>
          <p:nvPr/>
        </p:nvSpPr>
        <p:spPr>
          <a:xfrm>
            <a:off x="3203691" y="5480836"/>
            <a:ext cx="6124574" cy="523220"/>
          </a:xfrm>
          <a:prstGeom prst="rect">
            <a:avLst/>
          </a:prstGeom>
          <a:solidFill>
            <a:schemeClr val="bg1"/>
          </a:solidFill>
        </p:spPr>
        <p:txBody>
          <a:bodyPr wrap="square">
            <a:spAutoFit/>
          </a:bodyPr>
          <a:lstStyle/>
          <a:p>
            <a:pPr algn="ctr"/>
            <a:r>
              <a:rPr lang="en-IN" sz="2800" b="1" dirty="0">
                <a:latin typeface="Times New Roman" panose="02020603050405020304" pitchFamily="18" charset="0"/>
                <a:cs typeface="Times New Roman" panose="02020603050405020304" pitchFamily="18" charset="0"/>
              </a:rPr>
              <a:t>N </a:t>
            </a:r>
            <a:r>
              <a:rPr lang="en-IN" sz="2800" b="1" dirty="0" err="1">
                <a:latin typeface="Times New Roman" panose="02020603050405020304" pitchFamily="18" charset="0"/>
                <a:cs typeface="Times New Roman" panose="02020603050405020304" pitchFamily="18" charset="0"/>
              </a:rPr>
              <a:t>Engl</a:t>
            </a:r>
            <a:r>
              <a:rPr lang="en-IN" sz="2800" b="1" dirty="0">
                <a:latin typeface="Times New Roman" panose="02020603050405020304" pitchFamily="18" charset="0"/>
                <a:cs typeface="Times New Roman" panose="02020603050405020304" pitchFamily="18" charset="0"/>
              </a:rPr>
              <a:t> J Med 2021;385:777-89</a:t>
            </a:r>
            <a:endParaRPr lang="en-US" sz="2800" dirty="0"/>
          </a:p>
        </p:txBody>
      </p:sp>
    </p:spTree>
    <p:extLst>
      <p:ext uri="{BB962C8B-B14F-4D97-AF65-F5344CB8AC3E}">
        <p14:creationId xmlns:p14="http://schemas.microsoft.com/office/powerpoint/2010/main" val="2467785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5042B-129B-46F7-8102-2B87DD1F2AC1}"/>
              </a:ext>
            </a:extLst>
          </p:cNvPr>
          <p:cNvSpPr>
            <a:spLocks noGrp="1"/>
          </p:cNvSpPr>
          <p:nvPr>
            <p:ph type="title"/>
          </p:nvPr>
        </p:nvSpPr>
        <p:spPr>
          <a:xfrm>
            <a:off x="2710543" y="2103437"/>
            <a:ext cx="5728919" cy="1325563"/>
          </a:xfrm>
        </p:spPr>
        <p:txBody>
          <a:bodyPr>
            <a:normAutofit/>
          </a:bodyPr>
          <a:lstStyle/>
          <a:p>
            <a:pPr algn="ctr"/>
            <a:r>
              <a:rPr lang="en-US" sz="6600" dirty="0"/>
              <a:t>THANK YOU</a:t>
            </a:r>
            <a:endParaRPr lang="en-IN" sz="6600" dirty="0"/>
          </a:p>
        </p:txBody>
      </p:sp>
    </p:spTree>
    <p:extLst>
      <p:ext uri="{BB962C8B-B14F-4D97-AF65-F5344CB8AC3E}">
        <p14:creationId xmlns:p14="http://schemas.microsoft.com/office/powerpoint/2010/main" val="1329423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54168-532A-44BF-8610-6667C41A0F38}"/>
              </a:ext>
            </a:extLst>
          </p:cNvPr>
          <p:cNvSpPr>
            <a:spLocks noGrp="1"/>
          </p:cNvSpPr>
          <p:nvPr>
            <p:ph type="title"/>
          </p:nvPr>
        </p:nvSpPr>
        <p:spPr/>
        <p:txBody>
          <a:bodyPr/>
          <a:lstStyle/>
          <a:p>
            <a:r>
              <a:rPr lang="en-US" dirty="0"/>
              <a:t>AIM</a:t>
            </a:r>
          </a:p>
        </p:txBody>
      </p:sp>
      <p:sp>
        <p:nvSpPr>
          <p:cNvPr id="3" name="Content Placeholder 2">
            <a:extLst>
              <a:ext uri="{FF2B5EF4-FFF2-40B4-BE49-F238E27FC236}">
                <a16:creationId xmlns:a16="http://schemas.microsoft.com/office/drawing/2014/main" id="{613CA325-553D-4110-843A-04F03EDD19C2}"/>
              </a:ext>
            </a:extLst>
          </p:cNvPr>
          <p:cNvSpPr>
            <a:spLocks noGrp="1"/>
          </p:cNvSpPr>
          <p:nvPr>
            <p:ph idx="1"/>
          </p:nvPr>
        </p:nvSpPr>
        <p:spPr/>
        <p:txBody>
          <a:bodyPr>
            <a:normAutofit/>
          </a:bodyPr>
          <a:lstStyle/>
          <a:p>
            <a:pPr algn="just">
              <a:lnSpc>
                <a:spcPct val="120000"/>
              </a:lnSpc>
            </a:pPr>
            <a:r>
              <a:rPr lang="en-US" sz="3600" dirty="0"/>
              <a:t>To determine whether therapeutic dose anticoagulation with UFH/LMWH improves </a:t>
            </a:r>
            <a:r>
              <a:rPr lang="en-US" sz="3600" b="1" dirty="0">
                <a:solidFill>
                  <a:srgbClr val="92D050"/>
                </a:solidFill>
              </a:rPr>
              <a:t>in-hospital survival</a:t>
            </a:r>
            <a:r>
              <a:rPr lang="en-US" sz="3600" dirty="0">
                <a:solidFill>
                  <a:srgbClr val="92D050"/>
                </a:solidFill>
              </a:rPr>
              <a:t>, </a:t>
            </a:r>
            <a:r>
              <a:rPr lang="en-US" sz="3600" b="1" dirty="0">
                <a:solidFill>
                  <a:srgbClr val="92D050"/>
                </a:solidFill>
              </a:rPr>
              <a:t>reduces duration of ICU level respiratory &amp; cardiovascular organ support</a:t>
            </a:r>
            <a:r>
              <a:rPr lang="en-US" sz="3600" dirty="0">
                <a:solidFill>
                  <a:srgbClr val="92D050"/>
                </a:solidFill>
              </a:rPr>
              <a:t> </a:t>
            </a:r>
            <a:r>
              <a:rPr lang="en-US" sz="3600" dirty="0"/>
              <a:t>in critically ill covid-19.</a:t>
            </a:r>
          </a:p>
          <a:p>
            <a:pPr algn="just">
              <a:lnSpc>
                <a:spcPct val="120000"/>
              </a:lnSpc>
            </a:pPr>
            <a:endParaRPr lang="en-US" sz="3600" dirty="0"/>
          </a:p>
        </p:txBody>
      </p:sp>
    </p:spTree>
    <p:extLst>
      <p:ext uri="{BB962C8B-B14F-4D97-AF65-F5344CB8AC3E}">
        <p14:creationId xmlns:p14="http://schemas.microsoft.com/office/powerpoint/2010/main" val="1605614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0AE2-1ADE-4A20-A844-8488C6F47747}"/>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A8F9EBE5-D9B9-4504-A724-878B34F602DE}"/>
              </a:ext>
            </a:extLst>
          </p:cNvPr>
          <p:cNvSpPr>
            <a:spLocks noGrp="1"/>
          </p:cNvSpPr>
          <p:nvPr>
            <p:ph idx="1"/>
          </p:nvPr>
        </p:nvSpPr>
        <p:spPr>
          <a:xfrm>
            <a:off x="640236" y="1690688"/>
            <a:ext cx="10964159" cy="4898648"/>
          </a:xfrm>
        </p:spPr>
        <p:txBody>
          <a:bodyPr>
            <a:normAutofit lnSpcReduction="10000"/>
          </a:bodyPr>
          <a:lstStyle/>
          <a:p>
            <a:pPr algn="just">
              <a:lnSpc>
                <a:spcPct val="110000"/>
              </a:lnSpc>
            </a:pPr>
            <a:r>
              <a:rPr lang="en-IN" dirty="0"/>
              <a:t>Data from 3 international trials harmonized in to one integrated, multiplatform RCT with aim to generate evidence for therapeutic anticoagulation in critically ill covid-19.</a:t>
            </a:r>
            <a:endParaRPr lang="en-IN" b="1" dirty="0"/>
          </a:p>
          <a:p>
            <a:pPr algn="just">
              <a:lnSpc>
                <a:spcPct val="110000"/>
              </a:lnSpc>
            </a:pPr>
            <a:r>
              <a:rPr lang="en-US" b="1" dirty="0">
                <a:solidFill>
                  <a:srgbClr val="92D050"/>
                </a:solidFill>
              </a:rPr>
              <a:t>REMAP-CAP</a:t>
            </a:r>
            <a:r>
              <a:rPr lang="en-US" dirty="0"/>
              <a:t> (</a:t>
            </a:r>
            <a:r>
              <a:rPr lang="en-IN" b="1" dirty="0"/>
              <a:t>R</a:t>
            </a:r>
            <a:r>
              <a:rPr lang="en-IN" dirty="0"/>
              <a:t>andomized, </a:t>
            </a:r>
            <a:r>
              <a:rPr lang="en-IN" b="1" dirty="0"/>
              <a:t>E</a:t>
            </a:r>
            <a:r>
              <a:rPr lang="en-IN" dirty="0"/>
              <a:t>mbedded, </a:t>
            </a:r>
            <a:r>
              <a:rPr lang="en-IN" b="1" dirty="0"/>
              <a:t>M</a:t>
            </a:r>
            <a:r>
              <a:rPr lang="en-IN" dirty="0"/>
              <a:t>ultifactorial </a:t>
            </a:r>
            <a:r>
              <a:rPr lang="en-IN" b="1" dirty="0"/>
              <a:t>A</a:t>
            </a:r>
            <a:r>
              <a:rPr lang="en-IN" dirty="0"/>
              <a:t>daptive </a:t>
            </a:r>
            <a:r>
              <a:rPr lang="en-IN" b="1" dirty="0"/>
              <a:t>P</a:t>
            </a:r>
            <a:r>
              <a:rPr lang="en-IN" dirty="0"/>
              <a:t>latform Trial for </a:t>
            </a:r>
            <a:r>
              <a:rPr lang="en-IN" b="1" dirty="0"/>
              <a:t>C</a:t>
            </a:r>
            <a:r>
              <a:rPr lang="en-IN" dirty="0"/>
              <a:t>ommunity-</a:t>
            </a:r>
            <a:r>
              <a:rPr lang="en-IN" b="1" dirty="0"/>
              <a:t>A</a:t>
            </a:r>
            <a:r>
              <a:rPr lang="en-IN" dirty="0"/>
              <a:t>cquired </a:t>
            </a:r>
            <a:r>
              <a:rPr lang="en-IN" b="1" dirty="0"/>
              <a:t>P</a:t>
            </a:r>
            <a:r>
              <a:rPr lang="en-IN" dirty="0"/>
              <a:t>neumonia).</a:t>
            </a:r>
            <a:endParaRPr lang="en-US" dirty="0"/>
          </a:p>
          <a:p>
            <a:pPr algn="just">
              <a:lnSpc>
                <a:spcPct val="110000"/>
              </a:lnSpc>
            </a:pPr>
            <a:r>
              <a:rPr lang="en-US" b="1" dirty="0">
                <a:solidFill>
                  <a:srgbClr val="92D050"/>
                </a:solidFill>
              </a:rPr>
              <a:t>ACTIV-4a</a:t>
            </a:r>
            <a:r>
              <a:rPr lang="en-US" dirty="0"/>
              <a:t> (</a:t>
            </a:r>
            <a:r>
              <a:rPr lang="en-IN" dirty="0"/>
              <a:t>Multi-</a:t>
            </a:r>
            <a:r>
              <a:rPr lang="en-IN" dirty="0" err="1"/>
              <a:t>center</a:t>
            </a:r>
            <a:r>
              <a:rPr lang="en-IN" dirty="0"/>
              <a:t>, </a:t>
            </a:r>
            <a:r>
              <a:rPr lang="en-IN" b="1" dirty="0"/>
              <a:t>A</a:t>
            </a:r>
            <a:r>
              <a:rPr lang="en-IN" dirty="0"/>
              <a:t>daptive, Randomized </a:t>
            </a:r>
            <a:r>
              <a:rPr lang="en-IN" b="1" dirty="0"/>
              <a:t>C</a:t>
            </a:r>
            <a:r>
              <a:rPr lang="en-IN" dirty="0"/>
              <a:t>ontrolled Platform </a:t>
            </a:r>
            <a:r>
              <a:rPr lang="en-IN" b="1" dirty="0"/>
              <a:t>T</a:t>
            </a:r>
            <a:r>
              <a:rPr lang="en-IN" dirty="0"/>
              <a:t>rial of the Safety and Efficacy of Antithrombotic Strategies in Hospitalized Adults with COVID-19).</a:t>
            </a:r>
            <a:endParaRPr lang="en-US" dirty="0"/>
          </a:p>
          <a:p>
            <a:pPr algn="just">
              <a:lnSpc>
                <a:spcPct val="110000"/>
              </a:lnSpc>
            </a:pPr>
            <a:r>
              <a:rPr lang="en-US" b="1" dirty="0">
                <a:solidFill>
                  <a:srgbClr val="92D050"/>
                </a:solidFill>
              </a:rPr>
              <a:t>ATTACC trial </a:t>
            </a:r>
            <a:r>
              <a:rPr lang="en-US" dirty="0"/>
              <a:t>(</a:t>
            </a:r>
            <a:r>
              <a:rPr lang="en-IN" b="1" dirty="0"/>
              <a:t>A</a:t>
            </a:r>
            <a:r>
              <a:rPr lang="en-IN" dirty="0"/>
              <a:t>ntithrombotic </a:t>
            </a:r>
            <a:r>
              <a:rPr lang="en-IN" b="1" dirty="0"/>
              <a:t>T</a:t>
            </a:r>
            <a:r>
              <a:rPr lang="en-IN" dirty="0"/>
              <a:t>herapy </a:t>
            </a:r>
            <a:r>
              <a:rPr lang="en-IN" b="1" dirty="0"/>
              <a:t>t</a:t>
            </a:r>
            <a:r>
              <a:rPr lang="en-IN" dirty="0"/>
              <a:t>o </a:t>
            </a:r>
            <a:r>
              <a:rPr lang="en-IN" b="1" dirty="0"/>
              <a:t>A</a:t>
            </a:r>
            <a:r>
              <a:rPr lang="en-IN" dirty="0"/>
              <a:t>meliorate </a:t>
            </a:r>
            <a:r>
              <a:rPr lang="en-IN" b="1" dirty="0"/>
              <a:t>C</a:t>
            </a:r>
            <a:r>
              <a:rPr lang="en-IN" dirty="0"/>
              <a:t>omplications of </a:t>
            </a:r>
            <a:r>
              <a:rPr lang="en-IN" b="1" dirty="0"/>
              <a:t>COVID-19</a:t>
            </a:r>
            <a:r>
              <a:rPr lang="en-IN" dirty="0"/>
              <a:t>).</a:t>
            </a:r>
          </a:p>
          <a:p>
            <a:pPr>
              <a:lnSpc>
                <a:spcPct val="110000"/>
              </a:lnSpc>
            </a:pPr>
            <a:endParaRPr lang="en-US" dirty="0"/>
          </a:p>
          <a:p>
            <a:pPr>
              <a:lnSpc>
                <a:spcPct val="110000"/>
              </a:lnSpc>
            </a:pPr>
            <a:endParaRPr lang="en-US" dirty="0"/>
          </a:p>
        </p:txBody>
      </p:sp>
    </p:spTree>
    <p:extLst>
      <p:ext uri="{BB962C8B-B14F-4D97-AF65-F5344CB8AC3E}">
        <p14:creationId xmlns:p14="http://schemas.microsoft.com/office/powerpoint/2010/main" val="1652913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D3AF8-AC52-4F2C-AA99-D8C5621AA0E1}"/>
              </a:ext>
            </a:extLst>
          </p:cNvPr>
          <p:cNvSpPr>
            <a:spLocks noGrp="1"/>
          </p:cNvSpPr>
          <p:nvPr>
            <p:ph type="title"/>
          </p:nvPr>
        </p:nvSpPr>
        <p:spPr/>
        <p:txBody>
          <a:bodyPr/>
          <a:lstStyle/>
          <a:p>
            <a:r>
              <a:rPr lang="en-US" dirty="0"/>
              <a:t>INCLUSION</a:t>
            </a:r>
          </a:p>
        </p:txBody>
      </p:sp>
      <p:sp>
        <p:nvSpPr>
          <p:cNvPr id="3" name="Content Placeholder 2">
            <a:extLst>
              <a:ext uri="{FF2B5EF4-FFF2-40B4-BE49-F238E27FC236}">
                <a16:creationId xmlns:a16="http://schemas.microsoft.com/office/drawing/2014/main" id="{ABE7D30C-2FD8-4935-8B66-966E051AB2E6}"/>
              </a:ext>
            </a:extLst>
          </p:cNvPr>
          <p:cNvSpPr>
            <a:spLocks noGrp="1"/>
          </p:cNvSpPr>
          <p:nvPr>
            <p:ph idx="1"/>
          </p:nvPr>
        </p:nvSpPr>
        <p:spPr/>
        <p:txBody>
          <a:bodyPr>
            <a:normAutofit/>
          </a:bodyPr>
          <a:lstStyle/>
          <a:p>
            <a:pPr algn="just">
              <a:lnSpc>
                <a:spcPct val="100000"/>
              </a:lnSpc>
              <a:spcBef>
                <a:spcPts val="0"/>
              </a:spcBef>
              <a:spcAft>
                <a:spcPts val="3000"/>
              </a:spcAft>
            </a:pPr>
            <a:r>
              <a:rPr lang="en-IN" sz="3200" b="1" dirty="0">
                <a:solidFill>
                  <a:srgbClr val="92D050"/>
                </a:solidFill>
              </a:rPr>
              <a:t>Severe COVID-19 </a:t>
            </a:r>
            <a:r>
              <a:rPr lang="en-IN" sz="3200" dirty="0"/>
              <a:t>was defined as: (</a:t>
            </a:r>
            <a:r>
              <a:rPr lang="en-IN" sz="3200" b="1" dirty="0"/>
              <a:t>n=1098</a:t>
            </a:r>
            <a:r>
              <a:rPr lang="en-IN" sz="3200" dirty="0"/>
              <a:t>)</a:t>
            </a:r>
          </a:p>
          <a:p>
            <a:pPr algn="just">
              <a:lnSpc>
                <a:spcPct val="100000"/>
              </a:lnSpc>
              <a:spcBef>
                <a:spcPts val="0"/>
              </a:spcBef>
              <a:spcAft>
                <a:spcPts val="3000"/>
              </a:spcAft>
              <a:buFont typeface="Wingdings" pitchFamily="2" charset="2"/>
              <a:buChar char="Ø"/>
            </a:pPr>
            <a:r>
              <a:rPr lang="en-IN" sz="3200" dirty="0"/>
              <a:t> Receipt of ICU-level respiratory (oxygen through a high- flow nasal cannula, non invasive or invasive mechanical ventilation, extracorporeal life support) or</a:t>
            </a:r>
          </a:p>
          <a:p>
            <a:pPr algn="just">
              <a:lnSpc>
                <a:spcPct val="100000"/>
              </a:lnSpc>
              <a:spcBef>
                <a:spcPts val="0"/>
              </a:spcBef>
              <a:spcAft>
                <a:spcPts val="3000"/>
              </a:spcAft>
              <a:buFont typeface="Wingdings" pitchFamily="2" charset="2"/>
              <a:buChar char="Ø"/>
            </a:pPr>
            <a:r>
              <a:rPr lang="en-IN" sz="3200" dirty="0"/>
              <a:t> Cardiovascular organ support (vasopressors, or inotropes). </a:t>
            </a:r>
            <a:endParaRPr lang="en-US" sz="3200" dirty="0"/>
          </a:p>
        </p:txBody>
      </p:sp>
    </p:spTree>
    <p:extLst>
      <p:ext uri="{BB962C8B-B14F-4D97-AF65-F5344CB8AC3E}">
        <p14:creationId xmlns:p14="http://schemas.microsoft.com/office/powerpoint/2010/main" val="4004742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15954-0365-46F4-9C68-DC9C2785E963}"/>
              </a:ext>
            </a:extLst>
          </p:cNvPr>
          <p:cNvSpPr>
            <a:spLocks noGrp="1"/>
          </p:cNvSpPr>
          <p:nvPr>
            <p:ph type="title"/>
          </p:nvPr>
        </p:nvSpPr>
        <p:spPr/>
        <p:txBody>
          <a:bodyPr/>
          <a:lstStyle/>
          <a:p>
            <a:r>
              <a:rPr lang="en-US" dirty="0"/>
              <a:t>EXCLUSION</a:t>
            </a:r>
          </a:p>
        </p:txBody>
      </p:sp>
      <p:sp>
        <p:nvSpPr>
          <p:cNvPr id="3" name="Content Placeholder 2">
            <a:extLst>
              <a:ext uri="{FF2B5EF4-FFF2-40B4-BE49-F238E27FC236}">
                <a16:creationId xmlns:a16="http://schemas.microsoft.com/office/drawing/2014/main" id="{71685462-BAF6-4FD3-8718-A2F8E31D405D}"/>
              </a:ext>
            </a:extLst>
          </p:cNvPr>
          <p:cNvSpPr>
            <a:spLocks noGrp="1"/>
          </p:cNvSpPr>
          <p:nvPr>
            <p:ph idx="1"/>
          </p:nvPr>
        </p:nvSpPr>
        <p:spPr/>
        <p:txBody>
          <a:bodyPr>
            <a:normAutofit fontScale="92500" lnSpcReduction="10000"/>
          </a:bodyPr>
          <a:lstStyle/>
          <a:p>
            <a:pPr>
              <a:lnSpc>
                <a:spcPct val="100000"/>
              </a:lnSpc>
              <a:spcBef>
                <a:spcPts val="0"/>
              </a:spcBef>
              <a:spcAft>
                <a:spcPts val="1200"/>
              </a:spcAft>
            </a:pPr>
            <a:r>
              <a:rPr lang="en-IN" sz="3200" dirty="0"/>
              <a:t>Admitted to the ICU with COVID-19 for 48 hours or longer (in REMAP-CAP) or to a hospital for 72 hours or longer (in ACTIV-4a and ATTACC) before randomization.  </a:t>
            </a:r>
          </a:p>
          <a:p>
            <a:pPr>
              <a:lnSpc>
                <a:spcPct val="100000"/>
              </a:lnSpc>
              <a:spcBef>
                <a:spcPts val="0"/>
              </a:spcBef>
              <a:spcAft>
                <a:spcPts val="1200"/>
              </a:spcAft>
            </a:pPr>
            <a:r>
              <a:rPr lang="en-IN" sz="3200" dirty="0"/>
              <a:t>At imminent risk for death</a:t>
            </a:r>
          </a:p>
          <a:p>
            <a:pPr>
              <a:lnSpc>
                <a:spcPct val="100000"/>
              </a:lnSpc>
              <a:spcBef>
                <a:spcPts val="0"/>
              </a:spcBef>
              <a:spcAft>
                <a:spcPts val="1200"/>
              </a:spcAft>
            </a:pPr>
            <a:r>
              <a:rPr lang="en-IN" sz="3200" dirty="0"/>
              <a:t>High risk for bleeding, </a:t>
            </a:r>
          </a:p>
          <a:p>
            <a:pPr>
              <a:lnSpc>
                <a:spcPct val="100000"/>
              </a:lnSpc>
              <a:spcBef>
                <a:spcPts val="0"/>
              </a:spcBef>
              <a:spcAft>
                <a:spcPts val="1200"/>
              </a:spcAft>
            </a:pPr>
            <a:r>
              <a:rPr lang="en-IN" sz="3200" dirty="0"/>
              <a:t>On dual antiplatelet therapy, </a:t>
            </a:r>
          </a:p>
          <a:p>
            <a:pPr>
              <a:lnSpc>
                <a:spcPct val="100000"/>
              </a:lnSpc>
              <a:spcBef>
                <a:spcPts val="0"/>
              </a:spcBef>
              <a:spcAft>
                <a:spcPts val="1200"/>
              </a:spcAft>
            </a:pPr>
            <a:r>
              <a:rPr lang="en-IN" sz="3200" dirty="0"/>
              <a:t>Separate clinical indication for therapeutic-dose </a:t>
            </a:r>
            <a:r>
              <a:rPr lang="en-IN" sz="3200" dirty="0" err="1"/>
              <a:t>anticoag</a:t>
            </a:r>
            <a:r>
              <a:rPr lang="en-IN" sz="3200" dirty="0"/>
              <a:t>.</a:t>
            </a:r>
          </a:p>
          <a:p>
            <a:pPr>
              <a:lnSpc>
                <a:spcPct val="100000"/>
              </a:lnSpc>
              <a:spcBef>
                <a:spcPts val="0"/>
              </a:spcBef>
              <a:spcAft>
                <a:spcPts val="1200"/>
              </a:spcAft>
            </a:pPr>
            <a:r>
              <a:rPr lang="en-IN" sz="3200" dirty="0"/>
              <a:t>Heparin sensitivity, including HIT. </a:t>
            </a:r>
          </a:p>
        </p:txBody>
      </p:sp>
    </p:spTree>
    <p:extLst>
      <p:ext uri="{BB962C8B-B14F-4D97-AF65-F5344CB8AC3E}">
        <p14:creationId xmlns:p14="http://schemas.microsoft.com/office/powerpoint/2010/main" val="1337464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FCD38-13B1-4C03-84CC-E6598737E8F4}"/>
              </a:ext>
            </a:extLst>
          </p:cNvPr>
          <p:cNvSpPr>
            <a:spLocks noGrp="1"/>
          </p:cNvSpPr>
          <p:nvPr>
            <p:ph type="title"/>
          </p:nvPr>
        </p:nvSpPr>
        <p:spPr/>
        <p:txBody>
          <a:bodyPr/>
          <a:lstStyle/>
          <a:p>
            <a:r>
              <a:rPr lang="en-US" dirty="0"/>
              <a:t>RANDOMISATION</a:t>
            </a:r>
          </a:p>
        </p:txBody>
      </p:sp>
      <p:sp>
        <p:nvSpPr>
          <p:cNvPr id="3" name="Content Placeholder 2">
            <a:extLst>
              <a:ext uri="{FF2B5EF4-FFF2-40B4-BE49-F238E27FC236}">
                <a16:creationId xmlns:a16="http://schemas.microsoft.com/office/drawing/2014/main" id="{5C9D5AAB-5BA9-4929-897E-C82C8E41022F}"/>
              </a:ext>
            </a:extLst>
          </p:cNvPr>
          <p:cNvSpPr>
            <a:spLocks noGrp="1"/>
          </p:cNvSpPr>
          <p:nvPr>
            <p:ph idx="1"/>
          </p:nvPr>
        </p:nvSpPr>
        <p:spPr>
          <a:xfrm>
            <a:off x="838200" y="1825624"/>
            <a:ext cx="10671928" cy="4810845"/>
          </a:xfrm>
        </p:spPr>
        <p:txBody>
          <a:bodyPr>
            <a:normAutofit fontScale="92500" lnSpcReduction="20000"/>
          </a:bodyPr>
          <a:lstStyle/>
          <a:p>
            <a:pPr algn="just">
              <a:lnSpc>
                <a:spcPct val="120000"/>
              </a:lnSpc>
              <a:spcBef>
                <a:spcPts val="0"/>
              </a:spcBef>
              <a:spcAft>
                <a:spcPts val="1800"/>
              </a:spcAft>
            </a:pPr>
            <a:r>
              <a:rPr lang="en-IN" dirty="0"/>
              <a:t>Patients were randomly assigned to receive therapeutic-dose anticoagulation or to receive usual-care pharmacologic thromboprophylaxis in an </a:t>
            </a:r>
            <a:r>
              <a:rPr lang="en-IN" b="1" dirty="0">
                <a:solidFill>
                  <a:srgbClr val="92D050"/>
                </a:solidFill>
              </a:rPr>
              <a:t>open-label fashion. </a:t>
            </a:r>
          </a:p>
          <a:p>
            <a:pPr algn="just">
              <a:lnSpc>
                <a:spcPct val="120000"/>
              </a:lnSpc>
              <a:spcBef>
                <a:spcPts val="0"/>
              </a:spcBef>
              <a:spcAft>
                <a:spcPts val="1800"/>
              </a:spcAft>
            </a:pPr>
            <a:r>
              <a:rPr lang="en-IN" b="1" dirty="0">
                <a:solidFill>
                  <a:srgbClr val="92D050"/>
                </a:solidFill>
              </a:rPr>
              <a:t>Therapeutic-dose anticoagulation </a:t>
            </a:r>
            <a:r>
              <a:rPr lang="en-IN" dirty="0"/>
              <a:t>was administered according to protocol for the treatment of acute venous thromboembolism for up to 14 days or until recovery (defined as either hospital discharge or discontinuation of supplemental oxygen for at least 24 hours). </a:t>
            </a:r>
          </a:p>
          <a:p>
            <a:pPr algn="just">
              <a:lnSpc>
                <a:spcPct val="120000"/>
              </a:lnSpc>
              <a:spcBef>
                <a:spcPts val="0"/>
              </a:spcBef>
              <a:spcAft>
                <a:spcPts val="1800"/>
              </a:spcAft>
            </a:pPr>
            <a:r>
              <a:rPr lang="en-IN" b="1" dirty="0">
                <a:solidFill>
                  <a:srgbClr val="92D050"/>
                </a:solidFill>
              </a:rPr>
              <a:t>Usual-care thromboprophylaxis (low dose or enhanced intermediate dose)</a:t>
            </a:r>
            <a:r>
              <a:rPr lang="en-IN" dirty="0">
                <a:solidFill>
                  <a:srgbClr val="92D050"/>
                </a:solidFill>
              </a:rPr>
              <a:t> </a:t>
            </a:r>
            <a:r>
              <a:rPr lang="en-IN" dirty="0"/>
              <a:t>was administered at a dose and duration determined by the treating clinician according to local practice.</a:t>
            </a:r>
          </a:p>
        </p:txBody>
      </p:sp>
    </p:spTree>
    <p:extLst>
      <p:ext uri="{BB962C8B-B14F-4D97-AF65-F5344CB8AC3E}">
        <p14:creationId xmlns:p14="http://schemas.microsoft.com/office/powerpoint/2010/main" val="3741849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5C227-B78B-4E96-B27E-C3E8A241311F}"/>
              </a:ext>
            </a:extLst>
          </p:cNvPr>
          <p:cNvSpPr>
            <a:spLocks noGrp="1"/>
          </p:cNvSpPr>
          <p:nvPr>
            <p:ph type="title"/>
          </p:nvPr>
        </p:nvSpPr>
        <p:spPr/>
        <p:txBody>
          <a:bodyPr/>
          <a:lstStyle/>
          <a:p>
            <a:r>
              <a:rPr lang="en-US" dirty="0"/>
              <a:t>STUDY DESIGN</a:t>
            </a:r>
          </a:p>
        </p:txBody>
      </p:sp>
      <p:sp>
        <p:nvSpPr>
          <p:cNvPr id="3" name="Content Placeholder 2">
            <a:extLst>
              <a:ext uri="{FF2B5EF4-FFF2-40B4-BE49-F238E27FC236}">
                <a16:creationId xmlns:a16="http://schemas.microsoft.com/office/drawing/2014/main" id="{D3F57AD2-683B-46BB-BCB8-A2180F5DC48F}"/>
              </a:ext>
            </a:extLst>
          </p:cNvPr>
          <p:cNvSpPr>
            <a:spLocks noGrp="1"/>
          </p:cNvSpPr>
          <p:nvPr>
            <p:ph idx="1"/>
          </p:nvPr>
        </p:nvSpPr>
        <p:spPr>
          <a:xfrm>
            <a:off x="838200" y="1825625"/>
            <a:ext cx="10671928" cy="653624"/>
          </a:xfrm>
        </p:spPr>
        <p:txBody>
          <a:bodyPr/>
          <a:lstStyle/>
          <a:p>
            <a:pPr marL="0" indent="0">
              <a:buNone/>
            </a:pPr>
            <a:r>
              <a:rPr lang="en-IN" dirty="0"/>
              <a:t>International ,Open-label, multiplatform, randomized clinical trial</a:t>
            </a:r>
          </a:p>
          <a:p>
            <a:pPr marL="0" indent="0">
              <a:buNone/>
            </a:pPr>
            <a:endParaRPr lang="en-US" dirty="0"/>
          </a:p>
        </p:txBody>
      </p:sp>
      <p:sp>
        <p:nvSpPr>
          <p:cNvPr id="4" name="Rectangle 3">
            <a:extLst>
              <a:ext uri="{FF2B5EF4-FFF2-40B4-BE49-F238E27FC236}">
                <a16:creationId xmlns:a16="http://schemas.microsoft.com/office/drawing/2014/main" id="{8584A9FE-0774-4D42-AD79-DC196051CB0D}"/>
              </a:ext>
            </a:extLst>
          </p:cNvPr>
          <p:cNvSpPr/>
          <p:nvPr/>
        </p:nvSpPr>
        <p:spPr>
          <a:xfrm>
            <a:off x="2375878" y="4795024"/>
            <a:ext cx="2854712" cy="1271239"/>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ln>
                  <a:solidFill>
                    <a:schemeClr val="bg1"/>
                  </a:solidFill>
                </a:ln>
              </a:rPr>
              <a:t>Therapeutic dose anticoagulation (UFH/LMW)</a:t>
            </a:r>
          </a:p>
        </p:txBody>
      </p:sp>
      <p:sp>
        <p:nvSpPr>
          <p:cNvPr id="5" name="Rectangle 4">
            <a:extLst>
              <a:ext uri="{FF2B5EF4-FFF2-40B4-BE49-F238E27FC236}">
                <a16:creationId xmlns:a16="http://schemas.microsoft.com/office/drawing/2014/main" id="{2832BC5F-817F-43B3-BEB2-3F4AEFC25C84}"/>
              </a:ext>
            </a:extLst>
          </p:cNvPr>
          <p:cNvSpPr/>
          <p:nvPr/>
        </p:nvSpPr>
        <p:spPr>
          <a:xfrm>
            <a:off x="6657946" y="4795024"/>
            <a:ext cx="2854712" cy="1271239"/>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ln>
                  <a:solidFill>
                    <a:schemeClr val="bg1"/>
                  </a:solidFill>
                </a:ln>
              </a:rPr>
              <a:t>Prophylactic dose anticoagulation (UFH/LMW)</a:t>
            </a:r>
          </a:p>
        </p:txBody>
      </p:sp>
      <p:sp>
        <p:nvSpPr>
          <p:cNvPr id="6" name="Rectangle 5">
            <a:extLst>
              <a:ext uri="{FF2B5EF4-FFF2-40B4-BE49-F238E27FC236}">
                <a16:creationId xmlns:a16="http://schemas.microsoft.com/office/drawing/2014/main" id="{0F7790C1-EB08-45E0-AEFA-59A84C15D0C4}"/>
              </a:ext>
            </a:extLst>
          </p:cNvPr>
          <p:cNvSpPr/>
          <p:nvPr/>
        </p:nvSpPr>
        <p:spPr>
          <a:xfrm>
            <a:off x="4238132" y="2874450"/>
            <a:ext cx="2854712" cy="1271239"/>
          </a:xfrm>
          <a:prstGeom prst="rect">
            <a:avLst/>
          </a:prstGeom>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ln>
                  <a:solidFill>
                    <a:schemeClr val="bg1"/>
                  </a:solidFill>
                </a:ln>
              </a:rPr>
              <a:t>Critically ill severe covid-19 patients</a:t>
            </a:r>
          </a:p>
        </p:txBody>
      </p:sp>
      <p:cxnSp>
        <p:nvCxnSpPr>
          <p:cNvPr id="7" name="Straight Arrow Connector 6">
            <a:extLst>
              <a:ext uri="{FF2B5EF4-FFF2-40B4-BE49-F238E27FC236}">
                <a16:creationId xmlns:a16="http://schemas.microsoft.com/office/drawing/2014/main" id="{431E143A-17DE-4E03-B753-887CA6E26D34}"/>
              </a:ext>
            </a:extLst>
          </p:cNvPr>
          <p:cNvCxnSpPr/>
          <p:nvPr/>
        </p:nvCxnSpPr>
        <p:spPr>
          <a:xfrm>
            <a:off x="5854390" y="4237463"/>
            <a:ext cx="803556" cy="44604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2255427-970A-4C90-B407-35C9B8562BFA}"/>
              </a:ext>
            </a:extLst>
          </p:cNvPr>
          <p:cNvCxnSpPr/>
          <p:nvPr/>
        </p:nvCxnSpPr>
        <p:spPr>
          <a:xfrm flipH="1">
            <a:off x="5006898" y="4237463"/>
            <a:ext cx="658590" cy="44604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31731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1109</Words>
  <Application>Microsoft Office PowerPoint</Application>
  <PresentationFormat>Widescreen</PresentationFormat>
  <Paragraphs>130</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Comic Sans MS</vt:lpstr>
      <vt:lpstr>Times New Roman</vt:lpstr>
      <vt:lpstr>Wingdings</vt:lpstr>
      <vt:lpstr>Office Theme</vt:lpstr>
      <vt:lpstr>  Therapeutic Anticoagulation with heparin in critically ill patients with covid-19 </vt:lpstr>
      <vt:lpstr>WHY THIS TOPIC?</vt:lpstr>
      <vt:lpstr>PowerPoint Presentation</vt:lpstr>
      <vt:lpstr>AIM</vt:lpstr>
      <vt:lpstr>METHODS</vt:lpstr>
      <vt:lpstr>INCLUSION</vt:lpstr>
      <vt:lpstr>EXCLUSION</vt:lpstr>
      <vt:lpstr>RANDOMISATION</vt:lpstr>
      <vt:lpstr>STUDY DESIGN</vt:lpstr>
      <vt:lpstr>DOSE OF ANTICOAGULATION USED</vt:lpstr>
      <vt:lpstr>OUTCOME MEASURES</vt:lpstr>
      <vt:lpstr>ANALYSIS</vt:lpstr>
      <vt:lpstr>RESULTS</vt:lpstr>
      <vt:lpstr>PowerPoint Presentation</vt:lpstr>
      <vt:lpstr>PowerPoint Presentation</vt:lpstr>
      <vt:lpstr>PowerPoint Presentation</vt:lpstr>
      <vt:lpstr>RESULTS</vt:lpstr>
      <vt:lpstr>SAFETY OUTCOME RESULTS</vt:lpstr>
      <vt:lpstr>Primary and Secondary Outcomes</vt:lpstr>
      <vt:lpstr>PowerPoint Presentation</vt:lpstr>
      <vt:lpstr>PowerPoint Presentation</vt:lpstr>
      <vt:lpstr>PowerPoint Presentation</vt:lpstr>
      <vt:lpstr>PowerPoint Presentation</vt:lpstr>
      <vt:lpstr>PowerPoint Presentation</vt:lpstr>
      <vt:lpstr>COMPARISON DATA</vt:lpstr>
      <vt:lpstr>DISCUSSION</vt:lpstr>
      <vt:lpstr>DISCUSSION</vt:lpstr>
      <vt:lpstr>LIMITATION</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HTN</dc:creator>
  <cp:lastModifiedBy>Raja  Gupta</cp:lastModifiedBy>
  <cp:revision>3</cp:revision>
  <dcterms:created xsi:type="dcterms:W3CDTF">2021-11-24T09:19:55Z</dcterms:created>
  <dcterms:modified xsi:type="dcterms:W3CDTF">2021-11-24T10:09:05Z</dcterms:modified>
</cp:coreProperties>
</file>