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5" r:id="rId3"/>
    <p:sldId id="259" r:id="rId4"/>
    <p:sldId id="295" r:id="rId5"/>
    <p:sldId id="296" r:id="rId6"/>
    <p:sldId id="260" r:id="rId7"/>
    <p:sldId id="261" r:id="rId8"/>
    <p:sldId id="262" r:id="rId9"/>
    <p:sldId id="289" r:id="rId10"/>
    <p:sldId id="290" r:id="rId11"/>
    <p:sldId id="291" r:id="rId12"/>
    <p:sldId id="292" r:id="rId13"/>
    <p:sldId id="293" r:id="rId14"/>
    <p:sldId id="294" r:id="rId15"/>
    <p:sldId id="297" r:id="rId16"/>
    <p:sldId id="298" r:id="rId17"/>
    <p:sldId id="299" r:id="rId18"/>
    <p:sldId id="300" r:id="rId19"/>
    <p:sldId id="301" r:id="rId20"/>
    <p:sldId id="302" r:id="rId21"/>
    <p:sldId id="303" r:id="rId22"/>
    <p:sldId id="304" r:id="rId23"/>
    <p:sldId id="305" r:id="rId24"/>
    <p:sldId id="306"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7" r:id="rId44"/>
    <p:sldId id="328" r:id="rId45"/>
    <p:sldId id="329" r:id="rId46"/>
    <p:sldId id="330" r:id="rId47"/>
    <p:sldId id="331" r:id="rId48"/>
    <p:sldId id="332" r:id="rId49"/>
    <p:sldId id="333" r:id="rId50"/>
    <p:sldId id="334" r:id="rId51"/>
    <p:sldId id="28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sorterViewPr>
    <p:cViewPr>
      <p:scale>
        <a:sx n="100" d="100"/>
        <a:sy n="100" d="100"/>
      </p:scale>
      <p:origin x="0" y="-18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D32DF-13F9-4ABC-91C7-AB0002098FC4}" type="doc">
      <dgm:prSet loTypeId="urn:microsoft.com/office/officeart/2008/layout/VerticalCurvedList#1" loCatId="list" qsTypeId="urn:microsoft.com/office/officeart/2005/8/quickstyle/simple1#1" qsCatId="simple" csTypeId="urn:microsoft.com/office/officeart/2005/8/colors/colorful5" csCatId="colorful" phldr="1"/>
      <dgm:spPr/>
      <dgm:t>
        <a:bodyPr/>
        <a:lstStyle/>
        <a:p>
          <a:endParaRPr lang="en-IN"/>
        </a:p>
      </dgm:t>
    </dgm:pt>
    <dgm:pt modelId="{8FF9A806-5EA0-40D2-8063-BC3AF545FF73}">
      <dgm:prSet phldrT="[Text]" custT="1"/>
      <dgm:spPr/>
      <dgm:t>
        <a:bodyPr/>
        <a:lstStyle/>
        <a:p>
          <a:r>
            <a:rPr lang="en-IN" sz="2000">
              <a:latin typeface="Bookman Old Style" panose="02050604050505020204" pitchFamily="18" charset="0"/>
            </a:rPr>
            <a:t>93 patients of Guillain barre syndrome with poor prognosis </a:t>
          </a:r>
          <a:endParaRPr lang="en-IN" sz="2000" dirty="0">
            <a:latin typeface="Bookman Old Style" panose="02050604050505020204" pitchFamily="18" charset="0"/>
          </a:endParaRPr>
        </a:p>
      </dgm:t>
    </dgm:pt>
    <dgm:pt modelId="{D03BFDF4-E5E1-4C6B-A96B-137D3C4533FF}" type="parTrans" cxnId="{DC299A0A-FB31-4646-B43C-1CE135A36467}">
      <dgm:prSet/>
      <dgm:spPr/>
      <dgm:t>
        <a:bodyPr/>
        <a:lstStyle/>
        <a:p>
          <a:endParaRPr lang="en-IN"/>
        </a:p>
      </dgm:t>
    </dgm:pt>
    <dgm:pt modelId="{614575CA-A72C-459A-9F31-009C18679E59}" type="sibTrans" cxnId="{DC299A0A-FB31-4646-B43C-1CE135A36467}">
      <dgm:prSet/>
      <dgm:spPr/>
      <dgm:t>
        <a:bodyPr/>
        <a:lstStyle/>
        <a:p>
          <a:endParaRPr lang="en-IN"/>
        </a:p>
      </dgm:t>
    </dgm:pt>
    <dgm:pt modelId="{607AC6E5-05BF-4D20-ACF4-8BB8768B7076}">
      <dgm:prSet phldrT="[Text]" custT="1"/>
      <dgm:spPr/>
      <dgm:t>
        <a:bodyPr/>
        <a:lstStyle/>
        <a:p>
          <a:r>
            <a:rPr lang="en-IN" sz="2000">
              <a:latin typeface="Bookman Old Style" panose="02050604050505020204" pitchFamily="18" charset="0"/>
            </a:rPr>
            <a:t>Second dose of intravenous IVIg</a:t>
          </a:r>
          <a:endParaRPr lang="en-IN" sz="2000" dirty="0">
            <a:latin typeface="Bookman Old Style" panose="02050604050505020204" pitchFamily="18" charset="0"/>
          </a:endParaRPr>
        </a:p>
      </dgm:t>
    </dgm:pt>
    <dgm:pt modelId="{6FC04BC0-F34B-447E-8F7E-C65E58B991D8}" type="parTrans" cxnId="{8DDF99D1-877F-42FD-9D22-EADE51761A25}">
      <dgm:prSet/>
      <dgm:spPr/>
      <dgm:t>
        <a:bodyPr/>
        <a:lstStyle/>
        <a:p>
          <a:endParaRPr lang="en-IN"/>
        </a:p>
      </dgm:t>
    </dgm:pt>
    <dgm:pt modelId="{CCA2F8F1-C641-46C8-9059-A9428C5E9E56}" type="sibTrans" cxnId="{8DDF99D1-877F-42FD-9D22-EADE51761A25}">
      <dgm:prSet/>
      <dgm:spPr/>
      <dgm:t>
        <a:bodyPr/>
        <a:lstStyle/>
        <a:p>
          <a:endParaRPr lang="en-IN"/>
        </a:p>
      </dgm:t>
    </dgm:pt>
    <dgm:pt modelId="{85735169-70C9-493D-8E2D-348298584A00}">
      <dgm:prSet phldrT="[Text]" custT="1"/>
      <dgm:spPr/>
      <dgm:t>
        <a:bodyPr/>
        <a:lstStyle/>
        <a:p>
          <a:r>
            <a:rPr lang="en-IN" sz="2000">
              <a:latin typeface="Bookman Old Style" panose="02050604050505020204" pitchFamily="18" charset="0"/>
            </a:rPr>
            <a:t>Placebo group </a:t>
          </a:r>
          <a:endParaRPr lang="en-IN" sz="2000" dirty="0">
            <a:latin typeface="Bookman Old Style" panose="02050604050505020204" pitchFamily="18" charset="0"/>
          </a:endParaRPr>
        </a:p>
      </dgm:t>
    </dgm:pt>
    <dgm:pt modelId="{769DCC76-EC75-4042-AF34-919C7C7FDDFB}" type="parTrans" cxnId="{AB9D0807-622E-4C4D-A393-473E0316A45B}">
      <dgm:prSet/>
      <dgm:spPr/>
      <dgm:t>
        <a:bodyPr/>
        <a:lstStyle/>
        <a:p>
          <a:endParaRPr lang="en-IN"/>
        </a:p>
      </dgm:t>
    </dgm:pt>
    <dgm:pt modelId="{77877FAD-3C68-49B4-B180-A32AAAFAF231}" type="sibTrans" cxnId="{AB9D0807-622E-4C4D-A393-473E0316A45B}">
      <dgm:prSet/>
      <dgm:spPr/>
      <dgm:t>
        <a:bodyPr/>
        <a:lstStyle/>
        <a:p>
          <a:endParaRPr lang="en-IN"/>
        </a:p>
      </dgm:t>
    </dgm:pt>
    <dgm:pt modelId="{F6809F55-E827-4B14-8EE4-398CB6543D20}">
      <dgm:prSet custT="1"/>
      <dgm:spPr/>
      <dgm:t>
        <a:bodyPr/>
        <a:lstStyle/>
        <a:p>
          <a:pPr>
            <a:lnSpc>
              <a:spcPct val="100000"/>
            </a:lnSpc>
          </a:pPr>
          <a:r>
            <a:rPr lang="en-IN" sz="1800">
              <a:latin typeface="Bookman Old Style" panose="02050604050505020204" pitchFamily="18" charset="0"/>
            </a:rPr>
            <a:t>Primary: Guillain barre disability scale score at 4 weeks</a:t>
          </a:r>
        </a:p>
        <a:p>
          <a:pPr>
            <a:lnSpc>
              <a:spcPct val="100000"/>
            </a:lnSpc>
          </a:pPr>
          <a:r>
            <a:rPr lang="en-IN" sz="1800">
              <a:latin typeface="Bookman Old Style" panose="02050604050505020204" pitchFamily="18" charset="0"/>
            </a:rPr>
            <a:t>Secondary: 4,8,12,26 week assessment of GBDSS,ONLS,MRCSS</a:t>
          </a:r>
          <a:endParaRPr lang="en-IN" sz="1800" dirty="0">
            <a:latin typeface="Bookman Old Style" panose="02050604050505020204" pitchFamily="18" charset="0"/>
          </a:endParaRPr>
        </a:p>
      </dgm:t>
    </dgm:pt>
    <dgm:pt modelId="{21A6A13B-6AFB-4D1F-B3B6-136EC5546042}" type="parTrans" cxnId="{F82A7DC4-8AB3-4587-9674-83E979E2D617}">
      <dgm:prSet/>
      <dgm:spPr/>
      <dgm:t>
        <a:bodyPr/>
        <a:lstStyle/>
        <a:p>
          <a:endParaRPr lang="en-IN"/>
        </a:p>
      </dgm:t>
    </dgm:pt>
    <dgm:pt modelId="{F93458EC-A6A1-4F3E-9C21-9D5265CD3ACD}" type="sibTrans" cxnId="{F82A7DC4-8AB3-4587-9674-83E979E2D617}">
      <dgm:prSet/>
      <dgm:spPr/>
      <dgm:t>
        <a:bodyPr/>
        <a:lstStyle/>
        <a:p>
          <a:endParaRPr lang="en-IN"/>
        </a:p>
      </dgm:t>
    </dgm:pt>
    <dgm:pt modelId="{F63E59A8-59EB-4B56-BCB4-9BF4F8FB4095}">
      <dgm:prSet custT="1"/>
      <dgm:spPr/>
      <dgm:t>
        <a:bodyPr/>
        <a:lstStyle/>
        <a:p>
          <a:pPr algn="ctr"/>
          <a:r>
            <a:rPr lang="en-IN" sz="2000">
              <a:latin typeface="Bookman Old Style" panose="02050604050505020204" pitchFamily="18" charset="0"/>
            </a:rPr>
            <a:t> Hospital setting (Multi centre involving 59 hospitals)</a:t>
          </a:r>
        </a:p>
        <a:p>
          <a:pPr algn="ctr"/>
          <a:r>
            <a:rPr lang="en-IN" sz="2000">
              <a:latin typeface="Bookman Old Style" panose="02050604050505020204" pitchFamily="18" charset="0"/>
            </a:rPr>
            <a:t>Time frame of 8 years</a:t>
          </a:r>
          <a:endParaRPr lang="en-IN" sz="2000" dirty="0">
            <a:latin typeface="Bookman Old Style" panose="02050604050505020204" pitchFamily="18" charset="0"/>
          </a:endParaRPr>
        </a:p>
      </dgm:t>
    </dgm:pt>
    <dgm:pt modelId="{9734C308-DDAF-44B7-814F-058511B2801E}" type="sibTrans" cxnId="{6FEF8D60-3480-4CFC-823A-F75AE91B7D59}">
      <dgm:prSet/>
      <dgm:spPr/>
      <dgm:t>
        <a:bodyPr/>
        <a:lstStyle/>
        <a:p>
          <a:endParaRPr lang="en-IN"/>
        </a:p>
      </dgm:t>
    </dgm:pt>
    <dgm:pt modelId="{B215A83A-17E6-49D4-9C58-5727B7CC5B09}" type="parTrans" cxnId="{6FEF8D60-3480-4CFC-823A-F75AE91B7D59}">
      <dgm:prSet/>
      <dgm:spPr/>
      <dgm:t>
        <a:bodyPr/>
        <a:lstStyle/>
        <a:p>
          <a:endParaRPr lang="en-IN"/>
        </a:p>
      </dgm:t>
    </dgm:pt>
    <dgm:pt modelId="{7D9791E0-ACB8-48EC-ABA4-275F4F6E787B}" type="pres">
      <dgm:prSet presAssocID="{E78D32DF-13F9-4ABC-91C7-AB0002098FC4}" presName="Name0" presStyleCnt="0">
        <dgm:presLayoutVars>
          <dgm:chMax val="7"/>
          <dgm:chPref val="7"/>
          <dgm:dir/>
        </dgm:presLayoutVars>
      </dgm:prSet>
      <dgm:spPr/>
    </dgm:pt>
    <dgm:pt modelId="{5A11C7A2-1B23-4EC3-9461-5A3981435174}" type="pres">
      <dgm:prSet presAssocID="{E78D32DF-13F9-4ABC-91C7-AB0002098FC4}" presName="Name1" presStyleCnt="0"/>
      <dgm:spPr/>
    </dgm:pt>
    <dgm:pt modelId="{BCE8E9C1-41A8-4CB5-96CB-4727F722603E}" type="pres">
      <dgm:prSet presAssocID="{E78D32DF-13F9-4ABC-91C7-AB0002098FC4}" presName="cycle" presStyleCnt="0"/>
      <dgm:spPr/>
    </dgm:pt>
    <dgm:pt modelId="{4AB6E6A5-E7A0-483E-B042-AE0E1E2DBBED}" type="pres">
      <dgm:prSet presAssocID="{E78D32DF-13F9-4ABC-91C7-AB0002098FC4}" presName="srcNode" presStyleLbl="node1" presStyleIdx="0" presStyleCnt="5"/>
      <dgm:spPr/>
    </dgm:pt>
    <dgm:pt modelId="{7F0EB9E1-066E-490C-9170-689B5B8D57AD}" type="pres">
      <dgm:prSet presAssocID="{E78D32DF-13F9-4ABC-91C7-AB0002098FC4}" presName="conn" presStyleLbl="parChTrans1D2" presStyleIdx="0" presStyleCnt="1"/>
      <dgm:spPr/>
    </dgm:pt>
    <dgm:pt modelId="{8697BEFC-0673-4167-91FE-F97A3883E3EE}" type="pres">
      <dgm:prSet presAssocID="{E78D32DF-13F9-4ABC-91C7-AB0002098FC4}" presName="extraNode" presStyleLbl="node1" presStyleIdx="0" presStyleCnt="5"/>
      <dgm:spPr/>
    </dgm:pt>
    <dgm:pt modelId="{B3B74559-C179-4744-B1C1-597B3B0B964E}" type="pres">
      <dgm:prSet presAssocID="{E78D32DF-13F9-4ABC-91C7-AB0002098FC4}" presName="dstNode" presStyleLbl="node1" presStyleIdx="0" presStyleCnt="5"/>
      <dgm:spPr/>
    </dgm:pt>
    <dgm:pt modelId="{18A4B9B2-B680-49ED-A83D-343B97B3009E}" type="pres">
      <dgm:prSet presAssocID="{8FF9A806-5EA0-40D2-8063-BC3AF545FF73}" presName="text_1" presStyleLbl="node1" presStyleIdx="0" presStyleCnt="5" custScaleY="145235" custLinFactNeighborX="-37" custLinFactNeighborY="0">
        <dgm:presLayoutVars>
          <dgm:bulletEnabled val="1"/>
        </dgm:presLayoutVars>
      </dgm:prSet>
      <dgm:spPr/>
    </dgm:pt>
    <dgm:pt modelId="{4558CB89-0D5E-4929-8C58-17401EDEFA33}" type="pres">
      <dgm:prSet presAssocID="{8FF9A806-5EA0-40D2-8063-BC3AF545FF73}" presName="accent_1" presStyleCnt="0"/>
      <dgm:spPr/>
    </dgm:pt>
    <dgm:pt modelId="{FE23C204-A3FC-4DFB-BFE7-2C09354EE676}" type="pres">
      <dgm:prSet presAssocID="{8FF9A806-5EA0-40D2-8063-BC3AF545FF73}" presName="accentRepeatNode" presStyleLbl="solidFgAcc1" presStyleIdx="0" presStyleCnt="5">
        <dgm:style>
          <a:lnRef idx="2">
            <a:schemeClr val="accent3"/>
          </a:lnRef>
          <a:fillRef idx="1">
            <a:schemeClr val="lt1"/>
          </a:fillRef>
          <a:effectRef idx="0">
            <a:schemeClr val="accent3"/>
          </a:effectRef>
          <a:fontRef idx="minor">
            <a:schemeClr val="dk1"/>
          </a:fontRef>
        </dgm:style>
      </dgm:prSet>
      <dgm:spPr/>
    </dgm:pt>
    <dgm:pt modelId="{C31A82CB-E2C1-4694-9639-73774A72FB29}" type="pres">
      <dgm:prSet presAssocID="{607AC6E5-05BF-4D20-ACF4-8BB8768B7076}" presName="text_2" presStyleLbl="node1" presStyleIdx="1" presStyleCnt="5">
        <dgm:presLayoutVars>
          <dgm:bulletEnabled val="1"/>
        </dgm:presLayoutVars>
      </dgm:prSet>
      <dgm:spPr/>
    </dgm:pt>
    <dgm:pt modelId="{40E333C4-69E5-45AC-AFAB-9BE928F4EB86}" type="pres">
      <dgm:prSet presAssocID="{607AC6E5-05BF-4D20-ACF4-8BB8768B7076}" presName="accent_2" presStyleCnt="0"/>
      <dgm:spPr/>
    </dgm:pt>
    <dgm:pt modelId="{D20FAF28-6BE4-44BF-90AE-319F625AB747}" type="pres">
      <dgm:prSet presAssocID="{607AC6E5-05BF-4D20-ACF4-8BB8768B7076}" presName="accentRepeatNode" presStyleLbl="solidFgAcc1" presStyleIdx="1" presStyleCnt="5">
        <dgm:style>
          <a:lnRef idx="2">
            <a:schemeClr val="accent3"/>
          </a:lnRef>
          <a:fillRef idx="1">
            <a:schemeClr val="lt1"/>
          </a:fillRef>
          <a:effectRef idx="0">
            <a:schemeClr val="accent3"/>
          </a:effectRef>
          <a:fontRef idx="minor">
            <a:schemeClr val="dk1"/>
          </a:fontRef>
        </dgm:style>
      </dgm:prSet>
      <dgm:spPr/>
    </dgm:pt>
    <dgm:pt modelId="{EF29A87F-91F4-49E9-A2EF-F20CDE390B6D}" type="pres">
      <dgm:prSet presAssocID="{85735169-70C9-493D-8E2D-348298584A00}" presName="text_3" presStyleLbl="node1" presStyleIdx="2" presStyleCnt="5">
        <dgm:presLayoutVars>
          <dgm:bulletEnabled val="1"/>
        </dgm:presLayoutVars>
      </dgm:prSet>
      <dgm:spPr/>
    </dgm:pt>
    <dgm:pt modelId="{31742D02-DED9-46DF-A82D-C40857CA88CF}" type="pres">
      <dgm:prSet presAssocID="{85735169-70C9-493D-8E2D-348298584A00}" presName="accent_3" presStyleCnt="0"/>
      <dgm:spPr/>
    </dgm:pt>
    <dgm:pt modelId="{5635EF97-1744-466C-8800-FDA61A52EDBB}" type="pres">
      <dgm:prSet presAssocID="{85735169-70C9-493D-8E2D-348298584A00}" presName="accentRepeatNode" presStyleLbl="solidFgAcc1" presStyleIdx="2" presStyleCnt="5">
        <dgm:style>
          <a:lnRef idx="2">
            <a:schemeClr val="accent3"/>
          </a:lnRef>
          <a:fillRef idx="1">
            <a:schemeClr val="lt1"/>
          </a:fillRef>
          <a:effectRef idx="0">
            <a:schemeClr val="accent3"/>
          </a:effectRef>
          <a:fontRef idx="minor">
            <a:schemeClr val="dk1"/>
          </a:fontRef>
        </dgm:style>
      </dgm:prSet>
      <dgm:spPr/>
    </dgm:pt>
    <dgm:pt modelId="{2C4E572B-4760-4380-B8A9-05ADD955D075}" type="pres">
      <dgm:prSet presAssocID="{F6809F55-E827-4B14-8EE4-398CB6543D20}" presName="text_4" presStyleLbl="node1" presStyleIdx="3" presStyleCnt="5" custScaleX="99150" custScaleY="124652">
        <dgm:presLayoutVars>
          <dgm:bulletEnabled val="1"/>
        </dgm:presLayoutVars>
      </dgm:prSet>
      <dgm:spPr/>
    </dgm:pt>
    <dgm:pt modelId="{9EF432DA-E37D-4561-8ED5-435C51391182}" type="pres">
      <dgm:prSet presAssocID="{F6809F55-E827-4B14-8EE4-398CB6543D20}" presName="accent_4" presStyleCnt="0"/>
      <dgm:spPr/>
    </dgm:pt>
    <dgm:pt modelId="{D399F403-E21C-4C46-92B4-A03E83D78B00}" type="pres">
      <dgm:prSet presAssocID="{F6809F55-E827-4B14-8EE4-398CB6543D20}" presName="accentRepeatNode" presStyleLbl="solidFgAcc1" presStyleIdx="3" presStyleCnt="5">
        <dgm:style>
          <a:lnRef idx="2">
            <a:schemeClr val="accent3"/>
          </a:lnRef>
          <a:fillRef idx="1">
            <a:schemeClr val="lt1"/>
          </a:fillRef>
          <a:effectRef idx="0">
            <a:schemeClr val="accent3"/>
          </a:effectRef>
          <a:fontRef idx="minor">
            <a:schemeClr val="dk1"/>
          </a:fontRef>
        </dgm:style>
      </dgm:prSet>
      <dgm:spPr/>
    </dgm:pt>
    <dgm:pt modelId="{7CD1C22C-7DA9-43B1-A7DC-E560D55DBF4A}" type="pres">
      <dgm:prSet presAssocID="{F63E59A8-59EB-4B56-BCB4-9BF4F8FB4095}" presName="text_5" presStyleLbl="node1" presStyleIdx="4" presStyleCnt="5">
        <dgm:presLayoutVars>
          <dgm:bulletEnabled val="1"/>
        </dgm:presLayoutVars>
      </dgm:prSet>
      <dgm:spPr/>
    </dgm:pt>
    <dgm:pt modelId="{F7B5B611-C521-4DF0-B779-3FB4D7437F1E}" type="pres">
      <dgm:prSet presAssocID="{F63E59A8-59EB-4B56-BCB4-9BF4F8FB4095}" presName="accent_5" presStyleCnt="0"/>
      <dgm:spPr/>
    </dgm:pt>
    <dgm:pt modelId="{B7D471D1-28BA-4C63-8FF1-8F2C9C4C4B63}" type="pres">
      <dgm:prSet presAssocID="{F63E59A8-59EB-4B56-BCB4-9BF4F8FB4095}" presName="accentRepeatNode" presStyleLbl="solidFgAcc1" presStyleIdx="4" presStyleCnt="5"/>
      <dgm:spPr/>
    </dgm:pt>
  </dgm:ptLst>
  <dgm:cxnLst>
    <dgm:cxn modelId="{AB9D0807-622E-4C4D-A393-473E0316A45B}" srcId="{E78D32DF-13F9-4ABC-91C7-AB0002098FC4}" destId="{85735169-70C9-493D-8E2D-348298584A00}" srcOrd="2" destOrd="0" parTransId="{769DCC76-EC75-4042-AF34-919C7C7FDDFB}" sibTransId="{77877FAD-3C68-49B4-B180-A32AAAFAF231}"/>
    <dgm:cxn modelId="{DC299A0A-FB31-4646-B43C-1CE135A36467}" srcId="{E78D32DF-13F9-4ABC-91C7-AB0002098FC4}" destId="{8FF9A806-5EA0-40D2-8063-BC3AF545FF73}" srcOrd="0" destOrd="0" parTransId="{D03BFDF4-E5E1-4C6B-A96B-137D3C4533FF}" sibTransId="{614575CA-A72C-459A-9F31-009C18679E59}"/>
    <dgm:cxn modelId="{6FEF8D60-3480-4CFC-823A-F75AE91B7D59}" srcId="{E78D32DF-13F9-4ABC-91C7-AB0002098FC4}" destId="{F63E59A8-59EB-4B56-BCB4-9BF4F8FB4095}" srcOrd="4" destOrd="0" parTransId="{B215A83A-17E6-49D4-9C58-5727B7CC5B09}" sibTransId="{9734C308-DDAF-44B7-814F-058511B2801E}"/>
    <dgm:cxn modelId="{17F46457-F12E-43CD-A1D0-16E5CA9F1F2D}" type="presOf" srcId="{F63E59A8-59EB-4B56-BCB4-9BF4F8FB4095}" destId="{7CD1C22C-7DA9-43B1-A7DC-E560D55DBF4A}" srcOrd="0" destOrd="0" presId="urn:microsoft.com/office/officeart/2008/layout/VerticalCurvedList#1"/>
    <dgm:cxn modelId="{E465B29A-9665-49C1-925C-E4A8F307842F}" type="presOf" srcId="{F6809F55-E827-4B14-8EE4-398CB6543D20}" destId="{2C4E572B-4760-4380-B8A9-05ADD955D075}" srcOrd="0" destOrd="0" presId="urn:microsoft.com/office/officeart/2008/layout/VerticalCurvedList#1"/>
    <dgm:cxn modelId="{F68B95A6-2B1A-4AFC-9F6A-4BE17FDD762F}" type="presOf" srcId="{614575CA-A72C-459A-9F31-009C18679E59}" destId="{7F0EB9E1-066E-490C-9170-689B5B8D57AD}" srcOrd="0" destOrd="0" presId="urn:microsoft.com/office/officeart/2008/layout/VerticalCurvedList#1"/>
    <dgm:cxn modelId="{A44D6CC1-3346-4174-9550-FAB4391BD72B}" type="presOf" srcId="{85735169-70C9-493D-8E2D-348298584A00}" destId="{EF29A87F-91F4-49E9-A2EF-F20CDE390B6D}" srcOrd="0" destOrd="0" presId="urn:microsoft.com/office/officeart/2008/layout/VerticalCurvedList#1"/>
    <dgm:cxn modelId="{04EDC4C2-FB52-4BBA-B59A-6A3870A49FAC}" type="presOf" srcId="{E78D32DF-13F9-4ABC-91C7-AB0002098FC4}" destId="{7D9791E0-ACB8-48EC-ABA4-275F4F6E787B}" srcOrd="0" destOrd="0" presId="urn:microsoft.com/office/officeart/2008/layout/VerticalCurvedList#1"/>
    <dgm:cxn modelId="{F82A7DC4-8AB3-4587-9674-83E979E2D617}" srcId="{E78D32DF-13F9-4ABC-91C7-AB0002098FC4}" destId="{F6809F55-E827-4B14-8EE4-398CB6543D20}" srcOrd="3" destOrd="0" parTransId="{21A6A13B-6AFB-4D1F-B3B6-136EC5546042}" sibTransId="{F93458EC-A6A1-4F3E-9C21-9D5265CD3ACD}"/>
    <dgm:cxn modelId="{0F27CECC-601D-4F62-A33C-F10264614AD3}" type="presOf" srcId="{607AC6E5-05BF-4D20-ACF4-8BB8768B7076}" destId="{C31A82CB-E2C1-4694-9639-73774A72FB29}" srcOrd="0" destOrd="0" presId="urn:microsoft.com/office/officeart/2008/layout/VerticalCurvedList#1"/>
    <dgm:cxn modelId="{8DDF99D1-877F-42FD-9D22-EADE51761A25}" srcId="{E78D32DF-13F9-4ABC-91C7-AB0002098FC4}" destId="{607AC6E5-05BF-4D20-ACF4-8BB8768B7076}" srcOrd="1" destOrd="0" parTransId="{6FC04BC0-F34B-447E-8F7E-C65E58B991D8}" sibTransId="{CCA2F8F1-C641-46C8-9059-A9428C5E9E56}"/>
    <dgm:cxn modelId="{850D27F9-9C22-4791-9075-BB28046BDB08}" type="presOf" srcId="{8FF9A806-5EA0-40D2-8063-BC3AF545FF73}" destId="{18A4B9B2-B680-49ED-A83D-343B97B3009E}" srcOrd="0" destOrd="0" presId="urn:microsoft.com/office/officeart/2008/layout/VerticalCurvedList#1"/>
    <dgm:cxn modelId="{B8AF8343-009E-491B-A47C-BFAEA2A268DF}" type="presParOf" srcId="{7D9791E0-ACB8-48EC-ABA4-275F4F6E787B}" destId="{5A11C7A2-1B23-4EC3-9461-5A3981435174}" srcOrd="0" destOrd="0" presId="urn:microsoft.com/office/officeart/2008/layout/VerticalCurvedList#1"/>
    <dgm:cxn modelId="{74F4655F-CF5C-447D-A3C7-110232A82DC4}" type="presParOf" srcId="{5A11C7A2-1B23-4EC3-9461-5A3981435174}" destId="{BCE8E9C1-41A8-4CB5-96CB-4727F722603E}" srcOrd="0" destOrd="0" presId="urn:microsoft.com/office/officeart/2008/layout/VerticalCurvedList#1"/>
    <dgm:cxn modelId="{CA74A7B8-7395-419F-A898-2EBB3360CAF3}" type="presParOf" srcId="{BCE8E9C1-41A8-4CB5-96CB-4727F722603E}" destId="{4AB6E6A5-E7A0-483E-B042-AE0E1E2DBBED}" srcOrd="0" destOrd="0" presId="urn:microsoft.com/office/officeart/2008/layout/VerticalCurvedList#1"/>
    <dgm:cxn modelId="{C858F8B0-666C-4318-BA4D-1974BC1F19AD}" type="presParOf" srcId="{BCE8E9C1-41A8-4CB5-96CB-4727F722603E}" destId="{7F0EB9E1-066E-490C-9170-689B5B8D57AD}" srcOrd="1" destOrd="0" presId="urn:microsoft.com/office/officeart/2008/layout/VerticalCurvedList#1"/>
    <dgm:cxn modelId="{8B2D0A23-7A64-4BEE-ADE4-25E56A39D504}" type="presParOf" srcId="{BCE8E9C1-41A8-4CB5-96CB-4727F722603E}" destId="{8697BEFC-0673-4167-91FE-F97A3883E3EE}" srcOrd="2" destOrd="0" presId="urn:microsoft.com/office/officeart/2008/layout/VerticalCurvedList#1"/>
    <dgm:cxn modelId="{A48CBE34-4242-4337-8DA5-B2EFEDF05FE5}" type="presParOf" srcId="{BCE8E9C1-41A8-4CB5-96CB-4727F722603E}" destId="{B3B74559-C179-4744-B1C1-597B3B0B964E}" srcOrd="3" destOrd="0" presId="urn:microsoft.com/office/officeart/2008/layout/VerticalCurvedList#1"/>
    <dgm:cxn modelId="{AF2B9945-BEC7-4B5E-807D-5EF97AAFA1A2}" type="presParOf" srcId="{5A11C7A2-1B23-4EC3-9461-5A3981435174}" destId="{18A4B9B2-B680-49ED-A83D-343B97B3009E}" srcOrd="1" destOrd="0" presId="urn:microsoft.com/office/officeart/2008/layout/VerticalCurvedList#1"/>
    <dgm:cxn modelId="{B010FAC8-3144-4D95-91A0-EBCEE045A607}" type="presParOf" srcId="{5A11C7A2-1B23-4EC3-9461-5A3981435174}" destId="{4558CB89-0D5E-4929-8C58-17401EDEFA33}" srcOrd="2" destOrd="0" presId="urn:microsoft.com/office/officeart/2008/layout/VerticalCurvedList#1"/>
    <dgm:cxn modelId="{B62801E1-B2BA-4F0D-818A-D408B89645F8}" type="presParOf" srcId="{4558CB89-0D5E-4929-8C58-17401EDEFA33}" destId="{FE23C204-A3FC-4DFB-BFE7-2C09354EE676}" srcOrd="0" destOrd="0" presId="urn:microsoft.com/office/officeart/2008/layout/VerticalCurvedList#1"/>
    <dgm:cxn modelId="{C7B42B00-B4FC-4EFA-8206-0FB688A7495F}" type="presParOf" srcId="{5A11C7A2-1B23-4EC3-9461-5A3981435174}" destId="{C31A82CB-E2C1-4694-9639-73774A72FB29}" srcOrd="3" destOrd="0" presId="urn:microsoft.com/office/officeart/2008/layout/VerticalCurvedList#1"/>
    <dgm:cxn modelId="{3C1FF67A-6283-487E-8267-448E04FFDA37}" type="presParOf" srcId="{5A11C7A2-1B23-4EC3-9461-5A3981435174}" destId="{40E333C4-69E5-45AC-AFAB-9BE928F4EB86}" srcOrd="4" destOrd="0" presId="urn:microsoft.com/office/officeart/2008/layout/VerticalCurvedList#1"/>
    <dgm:cxn modelId="{14FC7FE9-2802-4010-B116-45359F26A4CD}" type="presParOf" srcId="{40E333C4-69E5-45AC-AFAB-9BE928F4EB86}" destId="{D20FAF28-6BE4-44BF-90AE-319F625AB747}" srcOrd="0" destOrd="0" presId="urn:microsoft.com/office/officeart/2008/layout/VerticalCurvedList#1"/>
    <dgm:cxn modelId="{31761267-2E89-4641-9D97-F0BC23B48885}" type="presParOf" srcId="{5A11C7A2-1B23-4EC3-9461-5A3981435174}" destId="{EF29A87F-91F4-49E9-A2EF-F20CDE390B6D}" srcOrd="5" destOrd="0" presId="urn:microsoft.com/office/officeart/2008/layout/VerticalCurvedList#1"/>
    <dgm:cxn modelId="{7F7BB271-70A0-4923-A150-D83F70120E78}" type="presParOf" srcId="{5A11C7A2-1B23-4EC3-9461-5A3981435174}" destId="{31742D02-DED9-46DF-A82D-C40857CA88CF}" srcOrd="6" destOrd="0" presId="urn:microsoft.com/office/officeart/2008/layout/VerticalCurvedList#1"/>
    <dgm:cxn modelId="{FEA2C969-13B9-4A60-8A82-4C76CC7D2599}" type="presParOf" srcId="{31742D02-DED9-46DF-A82D-C40857CA88CF}" destId="{5635EF97-1744-466C-8800-FDA61A52EDBB}" srcOrd="0" destOrd="0" presId="urn:microsoft.com/office/officeart/2008/layout/VerticalCurvedList#1"/>
    <dgm:cxn modelId="{23D40666-3D4F-4EB5-8825-AB07232EB3C1}" type="presParOf" srcId="{5A11C7A2-1B23-4EC3-9461-5A3981435174}" destId="{2C4E572B-4760-4380-B8A9-05ADD955D075}" srcOrd="7" destOrd="0" presId="urn:microsoft.com/office/officeart/2008/layout/VerticalCurvedList#1"/>
    <dgm:cxn modelId="{B83AB307-C0FD-4C95-9607-7EF6E5F04785}" type="presParOf" srcId="{5A11C7A2-1B23-4EC3-9461-5A3981435174}" destId="{9EF432DA-E37D-4561-8ED5-435C51391182}" srcOrd="8" destOrd="0" presId="urn:microsoft.com/office/officeart/2008/layout/VerticalCurvedList#1"/>
    <dgm:cxn modelId="{40FD3169-32FF-42F9-93A2-8D43267D30F7}" type="presParOf" srcId="{9EF432DA-E37D-4561-8ED5-435C51391182}" destId="{D399F403-E21C-4C46-92B4-A03E83D78B00}" srcOrd="0" destOrd="0" presId="urn:microsoft.com/office/officeart/2008/layout/VerticalCurvedList#1"/>
    <dgm:cxn modelId="{8BA7913C-D65C-4D23-B832-4419D2D493FF}" type="presParOf" srcId="{5A11C7A2-1B23-4EC3-9461-5A3981435174}" destId="{7CD1C22C-7DA9-43B1-A7DC-E560D55DBF4A}" srcOrd="9" destOrd="0" presId="urn:microsoft.com/office/officeart/2008/layout/VerticalCurvedList#1"/>
    <dgm:cxn modelId="{454397F6-55E1-4A8D-91FA-DC309E0D98AE}" type="presParOf" srcId="{5A11C7A2-1B23-4EC3-9461-5A3981435174}" destId="{F7B5B611-C521-4DF0-B779-3FB4D7437F1E}" srcOrd="10" destOrd="0" presId="urn:microsoft.com/office/officeart/2008/layout/VerticalCurvedList#1"/>
    <dgm:cxn modelId="{AC3A5A76-34AE-470F-9690-08F8CD6243CF}" type="presParOf" srcId="{F7B5B611-C521-4DF0-B779-3FB4D7437F1E}" destId="{B7D471D1-28BA-4C63-8FF1-8F2C9C4C4B63}"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EB9E1-066E-490C-9170-689B5B8D57AD}">
      <dsp:nvSpPr>
        <dsp:cNvPr id="0" name=""/>
        <dsp:cNvSpPr/>
      </dsp:nvSpPr>
      <dsp:spPr>
        <a:xfrm>
          <a:off x="-6464568" y="-988732"/>
          <a:ext cx="7694517" cy="7694517"/>
        </a:xfrm>
        <a:prstGeom prst="blockArc">
          <a:avLst>
            <a:gd name="adj1" fmla="val 18900000"/>
            <a:gd name="adj2" fmla="val 2700000"/>
            <a:gd name="adj3" fmla="val 28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4B9B2-B680-49ED-A83D-343B97B3009E}">
      <dsp:nvSpPr>
        <dsp:cNvPr id="0" name=""/>
        <dsp:cNvSpPr/>
      </dsp:nvSpPr>
      <dsp:spPr>
        <a:xfrm>
          <a:off x="534123" y="195517"/>
          <a:ext cx="8558895" cy="10382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0"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a:latin typeface="Bookman Old Style" panose="02050604050505020204" pitchFamily="18" charset="0"/>
            </a:rPr>
            <a:t>93 patients of Guillain barre syndrome with poor prognosis </a:t>
          </a:r>
          <a:endParaRPr lang="en-IN" sz="2000" kern="1200" dirty="0">
            <a:latin typeface="Bookman Old Style" panose="02050604050505020204" pitchFamily="18" charset="0"/>
          </a:endParaRPr>
        </a:p>
      </dsp:txBody>
      <dsp:txXfrm>
        <a:off x="534123" y="195517"/>
        <a:ext cx="8558895" cy="1038227"/>
      </dsp:txXfrm>
    </dsp:sp>
    <dsp:sp modelId="{FE23C204-A3FC-4DFB-BFE7-2C09354EE676}">
      <dsp:nvSpPr>
        <dsp:cNvPr id="0" name=""/>
        <dsp:cNvSpPr/>
      </dsp:nvSpPr>
      <dsp:spPr>
        <a:xfrm>
          <a:off x="90502" y="267843"/>
          <a:ext cx="893575" cy="893575"/>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C31A82CB-E2C1-4694-9639-73774A72FB29}">
      <dsp:nvSpPr>
        <dsp:cNvPr id="0" name=""/>
        <dsp:cNvSpPr/>
      </dsp:nvSpPr>
      <dsp:spPr>
        <a:xfrm>
          <a:off x="1049538" y="1429148"/>
          <a:ext cx="8046648" cy="71486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0"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a:latin typeface="Bookman Old Style" panose="02050604050505020204" pitchFamily="18" charset="0"/>
            </a:rPr>
            <a:t>Second dose of intravenous IVIg</a:t>
          </a:r>
          <a:endParaRPr lang="en-IN" sz="2000" kern="1200" dirty="0">
            <a:latin typeface="Bookman Old Style" panose="02050604050505020204" pitchFamily="18" charset="0"/>
          </a:endParaRPr>
        </a:p>
      </dsp:txBody>
      <dsp:txXfrm>
        <a:off x="1049538" y="1429148"/>
        <a:ext cx="8046648" cy="714860"/>
      </dsp:txXfrm>
    </dsp:sp>
    <dsp:sp modelId="{D20FAF28-6BE4-44BF-90AE-319F625AB747}">
      <dsp:nvSpPr>
        <dsp:cNvPr id="0" name=""/>
        <dsp:cNvSpPr/>
      </dsp:nvSpPr>
      <dsp:spPr>
        <a:xfrm>
          <a:off x="602750" y="1339791"/>
          <a:ext cx="893575" cy="893575"/>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EF29A87F-91F4-49E9-A2EF-F20CDE390B6D}">
      <dsp:nvSpPr>
        <dsp:cNvPr id="0" name=""/>
        <dsp:cNvSpPr/>
      </dsp:nvSpPr>
      <dsp:spPr>
        <a:xfrm>
          <a:off x="1206757" y="2501095"/>
          <a:ext cx="7889429" cy="71486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0" tIns="50800" rIns="50800" bIns="50800" numCol="1" spcCol="1270" anchor="ctr" anchorCtr="0">
          <a:noAutofit/>
        </a:bodyPr>
        <a:lstStyle/>
        <a:p>
          <a:pPr marL="0" lvl="0" indent="0" algn="l" defTabSz="889000">
            <a:lnSpc>
              <a:spcPct val="90000"/>
            </a:lnSpc>
            <a:spcBef>
              <a:spcPct val="0"/>
            </a:spcBef>
            <a:spcAft>
              <a:spcPct val="35000"/>
            </a:spcAft>
            <a:buNone/>
          </a:pPr>
          <a:r>
            <a:rPr lang="en-IN" sz="2000" kern="1200">
              <a:latin typeface="Bookman Old Style" panose="02050604050505020204" pitchFamily="18" charset="0"/>
            </a:rPr>
            <a:t>Placebo group </a:t>
          </a:r>
          <a:endParaRPr lang="en-IN" sz="2000" kern="1200" dirty="0">
            <a:latin typeface="Bookman Old Style" panose="02050604050505020204" pitchFamily="18" charset="0"/>
          </a:endParaRPr>
        </a:p>
      </dsp:txBody>
      <dsp:txXfrm>
        <a:off x="1206757" y="2501095"/>
        <a:ext cx="7889429" cy="714860"/>
      </dsp:txXfrm>
    </dsp:sp>
    <dsp:sp modelId="{5635EF97-1744-466C-8800-FDA61A52EDBB}">
      <dsp:nvSpPr>
        <dsp:cNvPr id="0" name=""/>
        <dsp:cNvSpPr/>
      </dsp:nvSpPr>
      <dsp:spPr>
        <a:xfrm>
          <a:off x="759969" y="2411738"/>
          <a:ext cx="893575" cy="893575"/>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2C4E572B-4760-4380-B8A9-05ADD955D075}">
      <dsp:nvSpPr>
        <dsp:cNvPr id="0" name=""/>
        <dsp:cNvSpPr/>
      </dsp:nvSpPr>
      <dsp:spPr>
        <a:xfrm>
          <a:off x="1083736" y="3484929"/>
          <a:ext cx="7978251" cy="89108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0" tIns="45720" rIns="45720" bIns="45720" numCol="1" spcCol="1270" anchor="ctr" anchorCtr="0">
          <a:noAutofit/>
        </a:bodyPr>
        <a:lstStyle/>
        <a:p>
          <a:pPr marL="0" lvl="0" indent="0" algn="l" defTabSz="800100">
            <a:lnSpc>
              <a:spcPct val="100000"/>
            </a:lnSpc>
            <a:spcBef>
              <a:spcPct val="0"/>
            </a:spcBef>
            <a:spcAft>
              <a:spcPct val="35000"/>
            </a:spcAft>
            <a:buNone/>
          </a:pPr>
          <a:r>
            <a:rPr lang="en-IN" sz="1800" kern="1200">
              <a:latin typeface="Bookman Old Style" panose="02050604050505020204" pitchFamily="18" charset="0"/>
            </a:rPr>
            <a:t>Primary: Guillain barre disability scale score at 4 weeks</a:t>
          </a:r>
        </a:p>
        <a:p>
          <a:pPr marL="0" lvl="0" indent="0" algn="l" defTabSz="800100">
            <a:lnSpc>
              <a:spcPct val="100000"/>
            </a:lnSpc>
            <a:spcBef>
              <a:spcPct val="0"/>
            </a:spcBef>
            <a:spcAft>
              <a:spcPct val="35000"/>
            </a:spcAft>
            <a:buNone/>
          </a:pPr>
          <a:r>
            <a:rPr lang="en-IN" sz="1800" kern="1200">
              <a:latin typeface="Bookman Old Style" panose="02050604050505020204" pitchFamily="18" charset="0"/>
            </a:rPr>
            <a:t>Secondary: 4,8,12,26 week assessment of GBDSS,ONLS,MRCSS</a:t>
          </a:r>
          <a:endParaRPr lang="en-IN" sz="1800" kern="1200" dirty="0">
            <a:latin typeface="Bookman Old Style" panose="02050604050505020204" pitchFamily="18" charset="0"/>
          </a:endParaRPr>
        </a:p>
      </dsp:txBody>
      <dsp:txXfrm>
        <a:off x="1083736" y="3484929"/>
        <a:ext cx="7978251" cy="891087"/>
      </dsp:txXfrm>
    </dsp:sp>
    <dsp:sp modelId="{D399F403-E21C-4C46-92B4-A03E83D78B00}">
      <dsp:nvSpPr>
        <dsp:cNvPr id="0" name=""/>
        <dsp:cNvSpPr/>
      </dsp:nvSpPr>
      <dsp:spPr>
        <a:xfrm>
          <a:off x="602750" y="3483685"/>
          <a:ext cx="893575" cy="893575"/>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7CD1C22C-7DA9-43B1-A7DC-E560D55DBF4A}">
      <dsp:nvSpPr>
        <dsp:cNvPr id="0" name=""/>
        <dsp:cNvSpPr/>
      </dsp:nvSpPr>
      <dsp:spPr>
        <a:xfrm>
          <a:off x="537290" y="4644990"/>
          <a:ext cx="8558895" cy="71486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20" tIns="50800" rIns="50800" bIns="50800" numCol="1" spcCol="1270" anchor="ctr" anchorCtr="0">
          <a:noAutofit/>
        </a:bodyPr>
        <a:lstStyle/>
        <a:p>
          <a:pPr marL="0" lvl="0" indent="0" algn="ctr" defTabSz="889000">
            <a:lnSpc>
              <a:spcPct val="90000"/>
            </a:lnSpc>
            <a:spcBef>
              <a:spcPct val="0"/>
            </a:spcBef>
            <a:spcAft>
              <a:spcPct val="35000"/>
            </a:spcAft>
            <a:buNone/>
          </a:pPr>
          <a:r>
            <a:rPr lang="en-IN" sz="2000" kern="1200">
              <a:latin typeface="Bookman Old Style" panose="02050604050505020204" pitchFamily="18" charset="0"/>
            </a:rPr>
            <a:t> Hospital setting (Multi centre involving 59 hospitals)</a:t>
          </a:r>
        </a:p>
        <a:p>
          <a:pPr marL="0" lvl="0" indent="0" algn="ctr" defTabSz="889000">
            <a:lnSpc>
              <a:spcPct val="90000"/>
            </a:lnSpc>
            <a:spcBef>
              <a:spcPct val="0"/>
            </a:spcBef>
            <a:spcAft>
              <a:spcPct val="35000"/>
            </a:spcAft>
            <a:buNone/>
          </a:pPr>
          <a:r>
            <a:rPr lang="en-IN" sz="2000" kern="1200">
              <a:latin typeface="Bookman Old Style" panose="02050604050505020204" pitchFamily="18" charset="0"/>
            </a:rPr>
            <a:t>Time frame of 8 years</a:t>
          </a:r>
          <a:endParaRPr lang="en-IN" sz="2000" kern="1200" dirty="0">
            <a:latin typeface="Bookman Old Style" panose="02050604050505020204" pitchFamily="18" charset="0"/>
          </a:endParaRPr>
        </a:p>
      </dsp:txBody>
      <dsp:txXfrm>
        <a:off x="537290" y="4644990"/>
        <a:ext cx="8558895" cy="714860"/>
      </dsp:txXfrm>
    </dsp:sp>
    <dsp:sp modelId="{B7D471D1-28BA-4C63-8FF1-8F2C9C4C4B63}">
      <dsp:nvSpPr>
        <dsp:cNvPr id="0" name=""/>
        <dsp:cNvSpPr/>
      </dsp:nvSpPr>
      <dsp:spPr>
        <a:xfrm>
          <a:off x="90502" y="4555632"/>
          <a:ext cx="893575" cy="893575"/>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01A7-7FC7-4F9A-B719-15DF28728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FD87F-14B4-4CC1-83DC-E85B84599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B802A-AE97-4E21-B023-40BAE3A7D725}"/>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5" name="Footer Placeholder 4">
            <a:extLst>
              <a:ext uri="{FF2B5EF4-FFF2-40B4-BE49-F238E27FC236}">
                <a16:creationId xmlns:a16="http://schemas.microsoft.com/office/drawing/2014/main" id="{F1FE7FC5-78DB-424E-95F9-9F49DEF09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D6695-3CFB-4122-94E4-E458F1EDA953}"/>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402430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2845-946A-472E-802D-349D76A2E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5FF54-B911-4520-91A2-AC8AB339C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B26E3-9363-4A15-B548-8DF277199133}"/>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5" name="Footer Placeholder 4">
            <a:extLst>
              <a:ext uri="{FF2B5EF4-FFF2-40B4-BE49-F238E27FC236}">
                <a16:creationId xmlns:a16="http://schemas.microsoft.com/office/drawing/2014/main" id="{200245A3-F06E-4973-B402-7196B607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2AB2C-9644-445B-B6F2-09077B2F3D21}"/>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189003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0F967-CBF6-4F37-8B34-739DBE4E3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E4F088-9E5B-4D13-B483-85FBFAFBC3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5639E-AA02-4434-A3DA-597231CF6344}"/>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5" name="Footer Placeholder 4">
            <a:extLst>
              <a:ext uri="{FF2B5EF4-FFF2-40B4-BE49-F238E27FC236}">
                <a16:creationId xmlns:a16="http://schemas.microsoft.com/office/drawing/2014/main" id="{0D5DBA1B-2F02-468A-8730-D708F2863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6F422-31EC-402F-8FFA-E4955874A960}"/>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47770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2B48-45E1-493F-89B3-7124C727D1B8}"/>
              </a:ext>
            </a:extLst>
          </p:cNvPr>
          <p:cNvSpPr>
            <a:spLocks noGrp="1"/>
          </p:cNvSpPr>
          <p:nvPr>
            <p:ph type="title"/>
          </p:nvPr>
        </p:nvSpPr>
        <p:spPr/>
        <p:txBody>
          <a:bodyPr/>
          <a:lstStyle>
            <a:lvl1pPr>
              <a:defRPr b="1">
                <a:solidFill>
                  <a:srgbClr val="FFFF00"/>
                </a:solidFill>
                <a:latin typeface="Comic Sans MS" panose="030F0702030302020204" pitchFamily="66"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05264C2-C5F4-4C52-A95C-725805DED6B7}"/>
              </a:ext>
            </a:extLst>
          </p:cNvPr>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C5BCD9-6BFF-40E4-94E4-687C258BDDEF}"/>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5" name="Footer Placeholder 4">
            <a:extLst>
              <a:ext uri="{FF2B5EF4-FFF2-40B4-BE49-F238E27FC236}">
                <a16:creationId xmlns:a16="http://schemas.microsoft.com/office/drawing/2014/main" id="{032DB384-6D01-4718-86B8-7CC938F11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903F9-D844-4E9A-8C9A-18A2E9DC4B60}"/>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23020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B5E0-6775-41B9-BD77-A2B3733FA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A5291-707B-44B4-A940-82146974D1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16C6CF-C94A-4E80-A31A-51235FA11F0D}"/>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5" name="Footer Placeholder 4">
            <a:extLst>
              <a:ext uri="{FF2B5EF4-FFF2-40B4-BE49-F238E27FC236}">
                <a16:creationId xmlns:a16="http://schemas.microsoft.com/office/drawing/2014/main" id="{74D8DD24-84DA-451B-ABC2-85A953BB9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FA448-7715-47E7-9630-64FADAFF84B1}"/>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5028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76C5-3F5C-437F-9015-482CAE537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5F32D-7284-495B-90BB-6727AB144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48243-8D9A-433B-B925-B2BB5908BC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F81C1D-295E-40F6-B89B-6286A5391865}"/>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6" name="Footer Placeholder 5">
            <a:extLst>
              <a:ext uri="{FF2B5EF4-FFF2-40B4-BE49-F238E27FC236}">
                <a16:creationId xmlns:a16="http://schemas.microsoft.com/office/drawing/2014/main" id="{EF8E317D-D4B4-40DF-9A99-1FE086BD4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B437D-DDFA-4647-BC4F-96731016FB21}"/>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68309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C573-F74D-41D6-921A-D6C7057B21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E33C9-CBC0-4A8A-A8C8-27FB36939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78AA19-ECCB-468B-B44C-E792EF327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13C8F-6105-43AC-9160-D2A527282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DD19F-4E12-4F29-B162-4A4C98631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1786B-0E4C-483A-8FF2-F0D31A377467}"/>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8" name="Footer Placeholder 7">
            <a:extLst>
              <a:ext uri="{FF2B5EF4-FFF2-40B4-BE49-F238E27FC236}">
                <a16:creationId xmlns:a16="http://schemas.microsoft.com/office/drawing/2014/main" id="{E0E36BF6-FA43-4C22-8B58-543E9C762D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CA82E-6BBD-453D-B543-DEA10BC480CF}"/>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66586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AD8D-71FA-4EFA-8805-2DED80A307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3F0E70-2CC7-4B35-BFB6-9C9163B71A45}"/>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4" name="Footer Placeholder 3">
            <a:extLst>
              <a:ext uri="{FF2B5EF4-FFF2-40B4-BE49-F238E27FC236}">
                <a16:creationId xmlns:a16="http://schemas.microsoft.com/office/drawing/2014/main" id="{D4C5E304-B799-4FF5-A36C-79867F82A9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DBD5D-AF1B-4BF1-AD14-CE408CC7F15F}"/>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63440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EF985-FA2D-485F-B1E0-6FC366A05A80}"/>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3" name="Footer Placeholder 2">
            <a:extLst>
              <a:ext uri="{FF2B5EF4-FFF2-40B4-BE49-F238E27FC236}">
                <a16:creationId xmlns:a16="http://schemas.microsoft.com/office/drawing/2014/main" id="{0A4CF72B-EF39-4BDA-A2AF-3806E285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EDAC5-8566-4951-A26F-F8F16D4D6770}"/>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260877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5CAF-3717-40A7-A6B8-90E66CD3E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B6926-B70D-4048-9BB2-D98527A49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8B6C9-3D44-41F8-B0DD-C1B0C784A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32EF3-BA7F-43B5-9992-70E68B1ED338}"/>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6" name="Footer Placeholder 5">
            <a:extLst>
              <a:ext uri="{FF2B5EF4-FFF2-40B4-BE49-F238E27FC236}">
                <a16:creationId xmlns:a16="http://schemas.microsoft.com/office/drawing/2014/main" id="{AAEF84E1-8429-4232-A853-7432689A5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DF871-26B9-422F-A762-3684A32D729D}"/>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90671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5F34-5437-4061-A52E-D8B22F9E0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2D7C8-6851-4E75-860E-BD179227A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6FCA4-8A6A-44AD-8B4E-DBF8A040C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45846-C518-45D0-B17C-4882C2C5698D}"/>
              </a:ext>
            </a:extLst>
          </p:cNvPr>
          <p:cNvSpPr>
            <a:spLocks noGrp="1"/>
          </p:cNvSpPr>
          <p:nvPr>
            <p:ph type="dt" sz="half" idx="10"/>
          </p:nvPr>
        </p:nvSpPr>
        <p:spPr/>
        <p:txBody>
          <a:bodyPr/>
          <a:lstStyle/>
          <a:p>
            <a:fld id="{97D61E71-85D9-4C9B-942A-76E5898FE699}" type="datetimeFigureOut">
              <a:rPr lang="en-US" smtClean="0"/>
              <a:t>11/25/2021</a:t>
            </a:fld>
            <a:endParaRPr lang="en-US"/>
          </a:p>
        </p:txBody>
      </p:sp>
      <p:sp>
        <p:nvSpPr>
          <p:cNvPr id="6" name="Footer Placeholder 5">
            <a:extLst>
              <a:ext uri="{FF2B5EF4-FFF2-40B4-BE49-F238E27FC236}">
                <a16:creationId xmlns:a16="http://schemas.microsoft.com/office/drawing/2014/main" id="{099885B6-9BEE-4D1E-ADFC-A1F19F6E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B74DF-9B36-4B67-BEB8-F9C79363F4D3}"/>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48386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23209-4987-46E7-92D6-580C8E0B42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61969-8F56-4E9E-BB54-86F026845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57A14-3743-499C-A217-D5715E26A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61E71-85D9-4C9B-942A-76E5898FE699}" type="datetimeFigureOut">
              <a:rPr lang="en-US" smtClean="0"/>
              <a:t>11/25/2021</a:t>
            </a:fld>
            <a:endParaRPr lang="en-US"/>
          </a:p>
        </p:txBody>
      </p:sp>
      <p:sp>
        <p:nvSpPr>
          <p:cNvPr id="5" name="Footer Placeholder 4">
            <a:extLst>
              <a:ext uri="{FF2B5EF4-FFF2-40B4-BE49-F238E27FC236}">
                <a16:creationId xmlns:a16="http://schemas.microsoft.com/office/drawing/2014/main" id="{ED865D4E-FA04-4870-A482-97E47894B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3D6FE6-360C-401A-AF33-1B5261F7B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2E336-F02D-469F-AEC5-7ABBFDDF2BAD}" type="slidenum">
              <a:rPr lang="en-US" smtClean="0"/>
              <a:t>‹#›</a:t>
            </a:fld>
            <a:endParaRPr lang="en-US"/>
          </a:p>
        </p:txBody>
      </p:sp>
    </p:spTree>
    <p:extLst>
      <p:ext uri="{BB962C8B-B14F-4D97-AF65-F5344CB8AC3E}">
        <p14:creationId xmlns:p14="http://schemas.microsoft.com/office/powerpoint/2010/main" val="419067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C45B-62EC-4AB7-ADFE-DECDA2413FBC}"/>
              </a:ext>
            </a:extLst>
          </p:cNvPr>
          <p:cNvSpPr>
            <a:spLocks noGrp="1"/>
          </p:cNvSpPr>
          <p:nvPr>
            <p:ph type="ctrTitle"/>
          </p:nvPr>
        </p:nvSpPr>
        <p:spPr>
          <a:xfrm>
            <a:off x="288834" y="770621"/>
            <a:ext cx="11614332" cy="3118394"/>
          </a:xfrm>
        </p:spPr>
        <p:txBody>
          <a:bodyPr>
            <a:noAutofit/>
          </a:bodyPr>
          <a:lstStyle/>
          <a:p>
            <a:r>
              <a:rPr lang="en-US" sz="4800" b="1" dirty="0">
                <a:solidFill>
                  <a:srgbClr val="00B0F0"/>
                </a:solidFill>
                <a:latin typeface="Comic Sans MS" panose="030F0702030302020204" pitchFamily="66" charset="0"/>
              </a:rPr>
              <a:t>Second Intravenous Immunoglobulin dose in patients with Guillain-Barré syndrome with poor prognosis (SID-GBS): A Double-Blind, </a:t>
            </a:r>
            <a:r>
              <a:rPr lang="en-US" sz="4800" b="1" dirty="0" err="1">
                <a:solidFill>
                  <a:srgbClr val="00B0F0"/>
                </a:solidFill>
                <a:latin typeface="Comic Sans MS" panose="030F0702030302020204" pitchFamily="66" charset="0"/>
              </a:rPr>
              <a:t>Randomised</a:t>
            </a:r>
            <a:r>
              <a:rPr lang="en-US" sz="4800" b="1" dirty="0">
                <a:solidFill>
                  <a:srgbClr val="00B0F0"/>
                </a:solidFill>
                <a:latin typeface="Comic Sans MS" panose="030F0702030302020204" pitchFamily="66" charset="0"/>
              </a:rPr>
              <a:t>, Placebo-Controlled Trial</a:t>
            </a:r>
          </a:p>
        </p:txBody>
      </p:sp>
      <p:sp>
        <p:nvSpPr>
          <p:cNvPr id="4" name="Subtitle 2">
            <a:extLst>
              <a:ext uri="{FF2B5EF4-FFF2-40B4-BE49-F238E27FC236}">
                <a16:creationId xmlns:a16="http://schemas.microsoft.com/office/drawing/2014/main" id="{AD234D94-5697-463F-B6B5-B722DD876BAE}"/>
              </a:ext>
            </a:extLst>
          </p:cNvPr>
          <p:cNvSpPr>
            <a:spLocks noGrp="1"/>
          </p:cNvSpPr>
          <p:nvPr>
            <p:ph type="subTitle" idx="1"/>
          </p:nvPr>
        </p:nvSpPr>
        <p:spPr>
          <a:xfrm>
            <a:off x="1745905" y="4818332"/>
            <a:ext cx="8700190" cy="1588361"/>
          </a:xfrm>
        </p:spPr>
        <p:txBody>
          <a:bodyPr>
            <a:noAutofit/>
          </a:bodyPr>
          <a:lstStyle/>
          <a:p>
            <a:r>
              <a:rPr lang="en-US" sz="2800" b="1" dirty="0">
                <a:solidFill>
                  <a:schemeClr val="bg1"/>
                </a:solidFill>
                <a:latin typeface="Arial" panose="020B0604020202020204" pitchFamily="34" charset="0"/>
                <a:cs typeface="Arial" panose="020B0604020202020204" pitchFamily="34" charset="0"/>
              </a:rPr>
              <a:t>Dr P Sathish</a:t>
            </a:r>
          </a:p>
          <a:p>
            <a:r>
              <a:rPr lang="en-US" b="1" dirty="0">
                <a:solidFill>
                  <a:schemeClr val="bg1"/>
                </a:solidFill>
                <a:latin typeface="Arial" panose="020B0604020202020204" pitchFamily="34" charset="0"/>
                <a:cs typeface="Arial" panose="020B0604020202020204" pitchFamily="34" charset="0"/>
              </a:rPr>
              <a:t>PG Resident of Neurology</a:t>
            </a:r>
          </a:p>
          <a:p>
            <a:r>
              <a:rPr lang="en-US" b="1" dirty="0">
                <a:solidFill>
                  <a:schemeClr val="bg1"/>
                </a:solidFill>
                <a:latin typeface="Arial" panose="020B0604020202020204" pitchFamily="34" charset="0"/>
                <a:cs typeface="Arial" panose="020B0604020202020204" pitchFamily="34" charset="0"/>
              </a:rPr>
              <a:t>All India Institute of Medical Sciences, </a:t>
            </a:r>
          </a:p>
          <a:p>
            <a:r>
              <a:rPr lang="en-US" b="1" dirty="0">
                <a:solidFill>
                  <a:schemeClr val="bg1"/>
                </a:solidFill>
                <a:latin typeface="Arial" panose="020B0604020202020204" pitchFamily="34" charset="0"/>
                <a:cs typeface="Arial" panose="020B0604020202020204" pitchFamily="34" charset="0"/>
              </a:rPr>
              <a:t>New Delhi</a:t>
            </a:r>
          </a:p>
        </p:txBody>
      </p:sp>
    </p:spTree>
    <p:extLst>
      <p:ext uri="{BB962C8B-B14F-4D97-AF65-F5344CB8AC3E}">
        <p14:creationId xmlns:p14="http://schemas.microsoft.com/office/powerpoint/2010/main" val="294983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pPr algn="ctr"/>
            <a:r>
              <a:rPr lang="en-IN" altLang="en-US" dirty="0"/>
              <a:t>Study design</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838200" y="1690688"/>
            <a:ext cx="10932886" cy="4608512"/>
          </a:xfrm>
        </p:spPr>
        <p:txBody>
          <a:bodyPr>
            <a:normAutofit fontScale="85000" lnSpcReduction="20000"/>
          </a:bodyPr>
          <a:lstStyle/>
          <a:p>
            <a:pPr algn="just">
              <a:lnSpc>
                <a:spcPct val="120000"/>
              </a:lnSpc>
              <a:spcBef>
                <a:spcPts val="0"/>
              </a:spcBef>
              <a:spcAft>
                <a:spcPts val="1200"/>
              </a:spcAft>
            </a:pPr>
            <a:r>
              <a:rPr lang="en-US" altLang="en-US" sz="4400" dirty="0"/>
              <a:t>Double-blinded</a:t>
            </a:r>
          </a:p>
          <a:p>
            <a:pPr algn="just">
              <a:lnSpc>
                <a:spcPct val="120000"/>
              </a:lnSpc>
              <a:spcBef>
                <a:spcPts val="0"/>
              </a:spcBef>
              <a:spcAft>
                <a:spcPts val="1200"/>
              </a:spcAft>
            </a:pPr>
            <a:r>
              <a:rPr lang="en-US" altLang="en-US" sz="4400" dirty="0" err="1"/>
              <a:t>Randomised</a:t>
            </a:r>
            <a:endParaRPr lang="en-US" altLang="en-US" sz="4400" dirty="0"/>
          </a:p>
          <a:p>
            <a:pPr algn="just">
              <a:lnSpc>
                <a:spcPct val="120000"/>
              </a:lnSpc>
              <a:spcBef>
                <a:spcPts val="0"/>
              </a:spcBef>
              <a:spcAft>
                <a:spcPts val="1200"/>
              </a:spcAft>
            </a:pPr>
            <a:r>
              <a:rPr lang="en-US" altLang="en-US" sz="4400" dirty="0"/>
              <a:t>Placebo-controlled phase 3 trial (SID-GBS) in patients with Guillain-Barre syndrome with a poor prognosis. </a:t>
            </a:r>
          </a:p>
          <a:p>
            <a:pPr algn="just">
              <a:lnSpc>
                <a:spcPct val="120000"/>
              </a:lnSpc>
              <a:spcBef>
                <a:spcPts val="0"/>
              </a:spcBef>
              <a:spcAft>
                <a:spcPts val="1200"/>
              </a:spcAft>
            </a:pPr>
            <a:r>
              <a:rPr lang="en-US" altLang="en-US" sz="4400" dirty="0"/>
              <a:t>Patients- included from 59 hospitals in the Netherlands.</a:t>
            </a:r>
          </a:p>
        </p:txBody>
      </p:sp>
    </p:spTree>
    <p:extLst>
      <p:ext uri="{BB962C8B-B14F-4D97-AF65-F5344CB8AC3E}">
        <p14:creationId xmlns:p14="http://schemas.microsoft.com/office/powerpoint/2010/main" val="172966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r>
              <a:rPr lang="en-IN" altLang="en-US" dirty="0"/>
              <a:t>Inclusion criteria for screening </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629557" y="1690688"/>
            <a:ext cx="10932886" cy="4608512"/>
          </a:xfrm>
        </p:spPr>
        <p:txBody>
          <a:bodyPr>
            <a:noAutofit/>
          </a:bodyPr>
          <a:lstStyle/>
          <a:p>
            <a:pPr algn="just">
              <a:lnSpc>
                <a:spcPct val="100000"/>
              </a:lnSpc>
              <a:spcBef>
                <a:spcPts val="0"/>
              </a:spcBef>
              <a:spcAft>
                <a:spcPts val="1200"/>
              </a:spcAft>
            </a:pPr>
            <a:r>
              <a:rPr lang="en-US" altLang="en-US" dirty="0"/>
              <a:t> Patients are diagnosed with GBS (Asbury and </a:t>
            </a:r>
            <a:r>
              <a:rPr lang="en-US" altLang="en-US" dirty="0" err="1"/>
              <a:t>Cornblath</a:t>
            </a:r>
            <a:r>
              <a:rPr lang="en-US" altLang="en-US" dirty="0"/>
              <a:t>, 1990)</a:t>
            </a:r>
          </a:p>
          <a:p>
            <a:pPr algn="just">
              <a:lnSpc>
                <a:spcPct val="100000"/>
              </a:lnSpc>
              <a:spcBef>
                <a:spcPts val="0"/>
              </a:spcBef>
              <a:spcAft>
                <a:spcPts val="1200"/>
              </a:spcAft>
            </a:pPr>
            <a:r>
              <a:rPr lang="en-US" altLang="en-US" dirty="0"/>
              <a:t> There is an indication to start IVIg (irrespective of co-treatment with methylprednisolone (MP)) therapy: </a:t>
            </a:r>
          </a:p>
          <a:p>
            <a:pPr lvl="2" algn="just">
              <a:lnSpc>
                <a:spcPct val="100000"/>
              </a:lnSpc>
              <a:spcBef>
                <a:spcPts val="0"/>
              </a:spcBef>
              <a:spcAft>
                <a:spcPts val="1200"/>
              </a:spcAft>
            </a:pPr>
            <a:r>
              <a:rPr lang="en-US" altLang="en-US" sz="2800" dirty="0"/>
              <a:t>Patient is unable to walk unaided for &gt;10 meter (grade 3- 5 of the GBS disability scale) or </a:t>
            </a:r>
          </a:p>
          <a:p>
            <a:pPr lvl="2" algn="just">
              <a:lnSpc>
                <a:spcPct val="100000"/>
              </a:lnSpc>
              <a:spcBef>
                <a:spcPts val="0"/>
              </a:spcBef>
              <a:spcAft>
                <a:spcPts val="1200"/>
              </a:spcAft>
            </a:pPr>
            <a:r>
              <a:rPr lang="en-US" altLang="en-US" sz="2800" dirty="0"/>
              <a:t>There is otherwise an indication to start IVIg (with or without MP) treatment according to the treating neurologist. </a:t>
            </a:r>
          </a:p>
          <a:p>
            <a:pPr algn="just">
              <a:lnSpc>
                <a:spcPct val="100000"/>
              </a:lnSpc>
              <a:spcBef>
                <a:spcPts val="0"/>
              </a:spcBef>
              <a:spcAft>
                <a:spcPts val="1200"/>
              </a:spcAft>
            </a:pPr>
            <a:r>
              <a:rPr lang="en-US" altLang="en-US" dirty="0"/>
              <a:t> Onset of weakness due to GBS is less than 2 weeks ago. </a:t>
            </a:r>
          </a:p>
          <a:p>
            <a:pPr algn="just">
              <a:lnSpc>
                <a:spcPct val="100000"/>
              </a:lnSpc>
              <a:spcBef>
                <a:spcPts val="0"/>
              </a:spcBef>
              <a:spcAft>
                <a:spcPts val="1200"/>
              </a:spcAft>
            </a:pPr>
            <a:r>
              <a:rPr lang="en-US" altLang="en-US" dirty="0"/>
              <a:t> Signed informed consent</a:t>
            </a:r>
          </a:p>
          <a:p>
            <a:pPr algn="just">
              <a:lnSpc>
                <a:spcPct val="100000"/>
              </a:lnSpc>
              <a:spcBef>
                <a:spcPts val="0"/>
              </a:spcBef>
              <a:spcAft>
                <a:spcPts val="1200"/>
              </a:spcAft>
            </a:pPr>
            <a:endParaRPr lang="en-US" altLang="en-US" dirty="0"/>
          </a:p>
        </p:txBody>
      </p:sp>
    </p:spTree>
    <p:extLst>
      <p:ext uri="{BB962C8B-B14F-4D97-AF65-F5344CB8AC3E}">
        <p14:creationId xmlns:p14="http://schemas.microsoft.com/office/powerpoint/2010/main" val="2264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r>
              <a:rPr lang="en-IN" altLang="en-US" dirty="0"/>
              <a:t>Exclusion criteria for screening </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629557" y="1690688"/>
            <a:ext cx="10932886" cy="4608512"/>
          </a:xfrm>
        </p:spPr>
        <p:txBody>
          <a:bodyPr>
            <a:noAutofit/>
          </a:bodyPr>
          <a:lstStyle/>
          <a:p>
            <a:pPr algn="just">
              <a:lnSpc>
                <a:spcPct val="100000"/>
              </a:lnSpc>
              <a:spcBef>
                <a:spcPts val="0"/>
              </a:spcBef>
              <a:spcAft>
                <a:spcPts val="1200"/>
              </a:spcAft>
            </a:pPr>
            <a:r>
              <a:rPr lang="en-US" altLang="en-US" sz="2300" dirty="0"/>
              <a:t>Age less than 12 years. </a:t>
            </a:r>
          </a:p>
          <a:p>
            <a:pPr algn="just">
              <a:lnSpc>
                <a:spcPct val="100000"/>
              </a:lnSpc>
              <a:spcBef>
                <a:spcPts val="0"/>
              </a:spcBef>
              <a:spcAft>
                <a:spcPts val="1200"/>
              </a:spcAft>
            </a:pPr>
            <a:r>
              <a:rPr lang="en-US" altLang="en-US" sz="2300" dirty="0"/>
              <a:t>Severe allergic reaction to properly matched blood products or plasma products. </a:t>
            </a:r>
          </a:p>
          <a:p>
            <a:pPr algn="just">
              <a:lnSpc>
                <a:spcPct val="100000"/>
              </a:lnSpc>
              <a:spcBef>
                <a:spcPts val="0"/>
              </a:spcBef>
              <a:spcAft>
                <a:spcPts val="1200"/>
              </a:spcAft>
            </a:pPr>
            <a:r>
              <a:rPr lang="en-US" altLang="en-US" sz="2300" dirty="0"/>
              <a:t> Pregnancy or breastfeeding. </a:t>
            </a:r>
          </a:p>
          <a:p>
            <a:pPr algn="just">
              <a:lnSpc>
                <a:spcPct val="100000"/>
              </a:lnSpc>
              <a:spcBef>
                <a:spcPts val="0"/>
              </a:spcBef>
              <a:spcAft>
                <a:spcPts val="1200"/>
              </a:spcAft>
            </a:pPr>
            <a:r>
              <a:rPr lang="en-US" altLang="en-US" sz="2300" dirty="0"/>
              <a:t>Selective IgA deficiency. </a:t>
            </a:r>
          </a:p>
          <a:p>
            <a:pPr algn="just">
              <a:lnSpc>
                <a:spcPct val="100000"/>
              </a:lnSpc>
              <a:spcBef>
                <a:spcPts val="0"/>
              </a:spcBef>
              <a:spcAft>
                <a:spcPts val="1200"/>
              </a:spcAft>
            </a:pPr>
            <a:r>
              <a:rPr lang="en-US" altLang="en-US" sz="2300" dirty="0"/>
              <a:t>Evidence of a polyneuropathy caused by e.g. Diabetes mellitus (except mild sensory), alcoholism, severe vitamin deficiency, porphyria.</a:t>
            </a:r>
          </a:p>
          <a:p>
            <a:pPr algn="just">
              <a:lnSpc>
                <a:spcPct val="100000"/>
              </a:lnSpc>
              <a:spcBef>
                <a:spcPts val="0"/>
              </a:spcBef>
              <a:spcAft>
                <a:spcPts val="1200"/>
              </a:spcAft>
            </a:pPr>
            <a:r>
              <a:rPr lang="en-US" altLang="en-US" sz="2300" dirty="0"/>
              <a:t>Patient received immunosuppressive treatment (</a:t>
            </a:r>
            <a:r>
              <a:rPr lang="en-US" altLang="en-US" sz="2300" dirty="0" err="1"/>
              <a:t>e.g</a:t>
            </a:r>
            <a:r>
              <a:rPr lang="en-US" altLang="en-US" sz="2300" dirty="0"/>
              <a:t> Azathioprine, cyclosporine, MMF, tacrolimus, sirolimus or &gt; 20 mg prednisolone daily) during the last month. </a:t>
            </a:r>
          </a:p>
          <a:p>
            <a:pPr algn="just">
              <a:lnSpc>
                <a:spcPct val="100000"/>
              </a:lnSpc>
              <a:spcBef>
                <a:spcPts val="0"/>
              </a:spcBef>
              <a:spcAft>
                <a:spcPts val="1200"/>
              </a:spcAft>
            </a:pPr>
            <a:r>
              <a:rPr lang="en-US" altLang="en-US" sz="2300" dirty="0"/>
              <a:t>Severe concurrent disease</a:t>
            </a:r>
          </a:p>
          <a:p>
            <a:pPr algn="just">
              <a:lnSpc>
                <a:spcPct val="100000"/>
              </a:lnSpc>
              <a:spcBef>
                <a:spcPts val="0"/>
              </a:spcBef>
              <a:spcAft>
                <a:spcPts val="1200"/>
              </a:spcAft>
            </a:pPr>
            <a:r>
              <a:rPr lang="en-US" altLang="en-US" sz="2300" dirty="0"/>
              <a:t>Inability to attend follow-up during 6 months. </a:t>
            </a:r>
          </a:p>
          <a:p>
            <a:pPr algn="just">
              <a:lnSpc>
                <a:spcPct val="100000"/>
              </a:lnSpc>
              <a:spcBef>
                <a:spcPts val="0"/>
              </a:spcBef>
              <a:spcAft>
                <a:spcPts val="1200"/>
              </a:spcAft>
            </a:pPr>
            <a:endParaRPr lang="en-US" altLang="en-US" sz="2300" dirty="0"/>
          </a:p>
        </p:txBody>
      </p:sp>
    </p:spTree>
    <p:extLst>
      <p:ext uri="{BB962C8B-B14F-4D97-AF65-F5344CB8AC3E}">
        <p14:creationId xmlns:p14="http://schemas.microsoft.com/office/powerpoint/2010/main" val="218408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pPr algn="ctr"/>
            <a:r>
              <a:rPr lang="en-IN" altLang="en-US" dirty="0"/>
              <a:t> Design and procedure </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629557" y="1690688"/>
            <a:ext cx="10932886" cy="4608512"/>
          </a:xfrm>
        </p:spPr>
        <p:txBody>
          <a:bodyPr>
            <a:noAutofit/>
          </a:bodyPr>
          <a:lstStyle/>
          <a:p>
            <a:pPr algn="just">
              <a:lnSpc>
                <a:spcPct val="100000"/>
              </a:lnSpc>
              <a:spcBef>
                <a:spcPts val="0"/>
              </a:spcBef>
              <a:spcAft>
                <a:spcPts val="1800"/>
              </a:spcAft>
            </a:pPr>
            <a:r>
              <a:rPr lang="en-US" altLang="en-US" dirty="0"/>
              <a:t>All patients (poor and good prognosis) were included on the first day of their standard intravenous immunoglobulin treatment. </a:t>
            </a:r>
          </a:p>
          <a:p>
            <a:pPr algn="just">
              <a:lnSpc>
                <a:spcPct val="100000"/>
              </a:lnSpc>
              <a:spcBef>
                <a:spcPts val="0"/>
              </a:spcBef>
              <a:spcAft>
                <a:spcPts val="1800"/>
              </a:spcAft>
            </a:pPr>
            <a:r>
              <a:rPr lang="en-US" altLang="en-US" dirty="0"/>
              <a:t> Patients with poor prognosis - randomly allocated (1:1) to receive SID or placebo for 5 days -administered at 7–9 days after the start of the first standard intravenous immunoglobulin treatment (2 g/kg administered over 5 consecutive days). </a:t>
            </a:r>
          </a:p>
          <a:p>
            <a:pPr algn="just">
              <a:lnSpc>
                <a:spcPct val="100000"/>
              </a:lnSpc>
              <a:spcBef>
                <a:spcPts val="0"/>
              </a:spcBef>
              <a:spcAft>
                <a:spcPts val="1800"/>
              </a:spcAft>
            </a:pPr>
            <a:r>
              <a:rPr lang="en-US" altLang="en-US" dirty="0"/>
              <a:t>Modified Erasmus GBS Outcome Scale (</a:t>
            </a:r>
            <a:r>
              <a:rPr lang="en-US" altLang="en-US" dirty="0" err="1"/>
              <a:t>mEGOS</a:t>
            </a:r>
            <a:r>
              <a:rPr lang="en-US" altLang="en-US" dirty="0"/>
              <a:t>)- used  7–9 days after start of the standard intravenous immunoglobulin dose to select patients with a poor prognosis.</a:t>
            </a:r>
          </a:p>
        </p:txBody>
      </p:sp>
    </p:spTree>
    <p:extLst>
      <p:ext uri="{BB962C8B-B14F-4D97-AF65-F5344CB8AC3E}">
        <p14:creationId xmlns:p14="http://schemas.microsoft.com/office/powerpoint/2010/main" val="403452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pPr algn="ctr"/>
            <a:r>
              <a:rPr lang="en-IN" altLang="en-US" dirty="0"/>
              <a:t>Inclusion criteria for Randomization </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629557" y="1690688"/>
            <a:ext cx="10932886" cy="4608512"/>
          </a:xfrm>
        </p:spPr>
        <p:txBody>
          <a:bodyPr>
            <a:noAutofit/>
          </a:bodyPr>
          <a:lstStyle/>
          <a:p>
            <a:pPr marL="0" indent="0" algn="just">
              <a:lnSpc>
                <a:spcPct val="100000"/>
              </a:lnSpc>
              <a:spcBef>
                <a:spcPts val="0"/>
              </a:spcBef>
              <a:spcAft>
                <a:spcPts val="1800"/>
              </a:spcAft>
              <a:buNone/>
            </a:pPr>
            <a:r>
              <a:rPr lang="en-US" altLang="en-US" dirty="0"/>
              <a:t>To be randomized in the second IVIg course phase (RCT), patients must fulfill the following criteria: </a:t>
            </a:r>
          </a:p>
          <a:p>
            <a:pPr lvl="1" algn="just">
              <a:lnSpc>
                <a:spcPct val="100000"/>
              </a:lnSpc>
              <a:spcBef>
                <a:spcPts val="0"/>
              </a:spcBef>
              <a:spcAft>
                <a:spcPts val="1800"/>
              </a:spcAft>
            </a:pPr>
            <a:r>
              <a:rPr lang="en-US" altLang="en-US" sz="2800" dirty="0"/>
              <a:t> First IVIg (with or without MP) treatment with </a:t>
            </a:r>
            <a:r>
              <a:rPr lang="en-US" altLang="en-US" sz="2800" dirty="0" err="1"/>
              <a:t>Nanogam</a:t>
            </a:r>
            <a:r>
              <a:rPr lang="en-US" altLang="en-US" sz="2800" dirty="0"/>
              <a:t>® started within 2 weeks from onset of weakness. </a:t>
            </a:r>
          </a:p>
          <a:p>
            <a:pPr lvl="1" algn="just">
              <a:lnSpc>
                <a:spcPct val="100000"/>
              </a:lnSpc>
              <a:spcBef>
                <a:spcPts val="0"/>
              </a:spcBef>
              <a:spcAft>
                <a:spcPts val="1800"/>
              </a:spcAft>
            </a:pPr>
            <a:r>
              <a:rPr lang="en-US" altLang="en-US" sz="2800" dirty="0"/>
              <a:t> IVIg treatment has been 2g/kg administered in 2-5 days. </a:t>
            </a:r>
          </a:p>
          <a:p>
            <a:pPr lvl="1" algn="just">
              <a:lnSpc>
                <a:spcPct val="100000"/>
              </a:lnSpc>
              <a:spcBef>
                <a:spcPts val="0"/>
              </a:spcBef>
              <a:spcAft>
                <a:spcPts val="1800"/>
              </a:spcAft>
            </a:pPr>
            <a:r>
              <a:rPr lang="en-US" altLang="en-US" sz="2800" dirty="0"/>
              <a:t> Poor prognosis based upon the modified EGOS (</a:t>
            </a:r>
            <a:r>
              <a:rPr lang="en-US" altLang="en-US" sz="2800" dirty="0" err="1"/>
              <a:t>mEGOS</a:t>
            </a:r>
            <a:r>
              <a:rPr lang="en-US" altLang="en-US" sz="2800" dirty="0"/>
              <a:t> 6-12) at day 7 (range to 8-9 days) after start of first IVIg treatment.</a:t>
            </a:r>
          </a:p>
          <a:p>
            <a:pPr algn="just">
              <a:lnSpc>
                <a:spcPct val="100000"/>
              </a:lnSpc>
              <a:spcBef>
                <a:spcPts val="0"/>
              </a:spcBef>
              <a:spcAft>
                <a:spcPts val="1800"/>
              </a:spcAft>
            </a:pPr>
            <a:endParaRPr lang="en-US" altLang="en-US" dirty="0"/>
          </a:p>
        </p:txBody>
      </p:sp>
    </p:spTree>
    <p:extLst>
      <p:ext uri="{BB962C8B-B14F-4D97-AF65-F5344CB8AC3E}">
        <p14:creationId xmlns:p14="http://schemas.microsoft.com/office/powerpoint/2010/main" val="428570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A483-4FFB-4FE2-80CE-3103EF9F2215}"/>
              </a:ext>
            </a:extLst>
          </p:cNvPr>
          <p:cNvSpPr>
            <a:spLocks noGrp="1"/>
          </p:cNvSpPr>
          <p:nvPr>
            <p:ph type="title"/>
          </p:nvPr>
        </p:nvSpPr>
        <p:spPr/>
        <p:txBody>
          <a:bodyPr/>
          <a:lstStyle/>
          <a:p>
            <a:pPr algn="ctr"/>
            <a:r>
              <a:rPr lang="en-IN" dirty="0" err="1"/>
              <a:t>mEGOS</a:t>
            </a:r>
            <a:r>
              <a:rPr lang="en-IN" dirty="0"/>
              <a:t> </a:t>
            </a:r>
          </a:p>
        </p:txBody>
      </p:sp>
      <p:pic>
        <p:nvPicPr>
          <p:cNvPr id="4" name="Content Placeholder 3">
            <a:extLst>
              <a:ext uri="{FF2B5EF4-FFF2-40B4-BE49-F238E27FC236}">
                <a16:creationId xmlns:a16="http://schemas.microsoft.com/office/drawing/2014/main" id="{A563C55F-7919-40A0-99C3-A61EACA94E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938" t="38227" r="38975" b="16855"/>
          <a:stretch/>
        </p:blipFill>
        <p:spPr>
          <a:xfrm>
            <a:off x="0" y="1665288"/>
            <a:ext cx="6357256" cy="5167085"/>
          </a:xfrm>
          <a:prstGeom prst="rect">
            <a:avLst/>
          </a:prstGeom>
        </p:spPr>
      </p:pic>
      <p:sp>
        <p:nvSpPr>
          <p:cNvPr id="5" name="TextBox 4">
            <a:extLst>
              <a:ext uri="{FF2B5EF4-FFF2-40B4-BE49-F238E27FC236}">
                <a16:creationId xmlns:a16="http://schemas.microsoft.com/office/drawing/2014/main" id="{301B9A2A-14CE-4460-A292-7AB09B84EC39}"/>
              </a:ext>
            </a:extLst>
          </p:cNvPr>
          <p:cNvSpPr txBox="1"/>
          <p:nvPr/>
        </p:nvSpPr>
        <p:spPr>
          <a:xfrm>
            <a:off x="6766295" y="1966458"/>
            <a:ext cx="5062848" cy="4154984"/>
          </a:xfrm>
          <a:prstGeom prst="rect">
            <a:avLst/>
          </a:prstGeom>
          <a:noFill/>
        </p:spPr>
        <p:txBody>
          <a:bodyPr wrap="square" rtlCol="0">
            <a:spAutoFit/>
          </a:bodyPr>
          <a:lstStyle/>
          <a:p>
            <a:pPr algn="jus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a:t>
            </a:r>
            <a:r>
              <a:rPr lang="en-US" sz="2400" dirty="0" err="1">
                <a:solidFill>
                  <a:schemeClr val="bg1"/>
                </a:solidFill>
                <a:latin typeface="Arial" panose="020B0604020202020204" pitchFamily="34" charset="0"/>
                <a:cs typeface="Arial" panose="020B0604020202020204" pitchFamily="34" charset="0"/>
              </a:rPr>
              <a:t>mEGOS</a:t>
            </a:r>
            <a:r>
              <a:rPr lang="en-US" sz="2400" dirty="0">
                <a:solidFill>
                  <a:schemeClr val="bg1"/>
                </a:solidFill>
                <a:latin typeface="Arial" panose="020B0604020202020204" pitchFamily="34" charset="0"/>
                <a:cs typeface="Arial" panose="020B0604020202020204" pitchFamily="34" charset="0"/>
              </a:rPr>
              <a:t> prognostic model ranges from 0 (best prognosis) to 12 (worst prognosis) and uses age, preceding </a:t>
            </a:r>
            <a:r>
              <a:rPr lang="en-US" sz="2400" dirty="0" err="1">
                <a:solidFill>
                  <a:schemeClr val="bg1"/>
                </a:solidFill>
                <a:latin typeface="Arial" panose="020B0604020202020204" pitchFamily="34" charset="0"/>
                <a:cs typeface="Arial" panose="020B0604020202020204" pitchFamily="34" charset="0"/>
              </a:rPr>
              <a:t>diarrhoea</a:t>
            </a:r>
            <a:r>
              <a:rPr lang="en-US" sz="2400" dirty="0">
                <a:solidFill>
                  <a:schemeClr val="bg1"/>
                </a:solidFill>
                <a:latin typeface="Arial" panose="020B0604020202020204" pitchFamily="34" charset="0"/>
                <a:cs typeface="Arial" panose="020B0604020202020204" pitchFamily="34" charset="0"/>
              </a:rPr>
              <a:t>, and the Medical Research Council (MRC) sum score as clinical predictors of outcome</a:t>
            </a:r>
          </a:p>
          <a:p>
            <a:pPr algn="just"/>
            <a:r>
              <a:rPr lang="en-US" sz="2400" dirty="0">
                <a:solidFill>
                  <a:schemeClr val="bg1"/>
                </a:solidFill>
                <a:latin typeface="Arial" panose="020B0604020202020204" pitchFamily="34" charset="0"/>
                <a:cs typeface="Arial" panose="020B0604020202020204" pitchFamily="34" charset="0"/>
              </a:rPr>
              <a:t> </a:t>
            </a:r>
          </a:p>
          <a:p>
            <a:pPr algn="jus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 this trial, an </a:t>
            </a:r>
            <a:r>
              <a:rPr lang="en-US" sz="2400" dirty="0" err="1">
                <a:solidFill>
                  <a:schemeClr val="bg1"/>
                </a:solidFill>
                <a:latin typeface="Arial" panose="020B0604020202020204" pitchFamily="34" charset="0"/>
                <a:cs typeface="Arial" panose="020B0604020202020204" pitchFamily="34" charset="0"/>
              </a:rPr>
              <a:t>mEGOS</a:t>
            </a:r>
            <a:r>
              <a:rPr lang="en-US" sz="2400" dirty="0">
                <a:solidFill>
                  <a:schemeClr val="bg1"/>
                </a:solidFill>
                <a:latin typeface="Arial" panose="020B0604020202020204" pitchFamily="34" charset="0"/>
                <a:cs typeface="Arial" panose="020B0604020202020204" pitchFamily="34" charset="0"/>
              </a:rPr>
              <a:t> of six or more was used as the cutoff for poor prognosis</a:t>
            </a:r>
            <a:endParaRPr lang="en-IN"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18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A483-4FFB-4FE2-80CE-3103EF9F2215}"/>
              </a:ext>
            </a:extLst>
          </p:cNvPr>
          <p:cNvSpPr>
            <a:spLocks noGrp="1"/>
          </p:cNvSpPr>
          <p:nvPr>
            <p:ph type="title"/>
          </p:nvPr>
        </p:nvSpPr>
        <p:spPr/>
        <p:txBody>
          <a:bodyPr/>
          <a:lstStyle/>
          <a:p>
            <a:pPr algn="ctr"/>
            <a:r>
              <a:rPr lang="en-IN" dirty="0"/>
              <a:t>Exclusion criteria for Randomization </a:t>
            </a:r>
          </a:p>
        </p:txBody>
      </p:sp>
      <p:sp>
        <p:nvSpPr>
          <p:cNvPr id="6" name="Content Placeholder 5">
            <a:extLst>
              <a:ext uri="{FF2B5EF4-FFF2-40B4-BE49-F238E27FC236}">
                <a16:creationId xmlns:a16="http://schemas.microsoft.com/office/drawing/2014/main" id="{286C290A-8DFA-442E-970B-64186DCEDCFD}"/>
              </a:ext>
            </a:extLst>
          </p:cNvPr>
          <p:cNvSpPr>
            <a:spLocks noGrp="1"/>
          </p:cNvSpPr>
          <p:nvPr>
            <p:ph idx="1"/>
          </p:nvPr>
        </p:nvSpPr>
        <p:spPr>
          <a:xfrm>
            <a:off x="838200" y="1825625"/>
            <a:ext cx="10932886" cy="4667250"/>
          </a:xfrm>
        </p:spPr>
        <p:txBody>
          <a:bodyPr>
            <a:normAutofit lnSpcReduction="10000"/>
          </a:bodyPr>
          <a:lstStyle/>
          <a:p>
            <a:pPr>
              <a:lnSpc>
                <a:spcPct val="100000"/>
              </a:lnSpc>
              <a:spcBef>
                <a:spcPts val="0"/>
              </a:spcBef>
              <a:spcAft>
                <a:spcPts val="1200"/>
              </a:spcAft>
            </a:pPr>
            <a:r>
              <a:rPr lang="en-US" sz="4000" dirty="0"/>
              <a:t>Relative contra-indications for second IVIg course :</a:t>
            </a:r>
          </a:p>
          <a:p>
            <a:pPr>
              <a:lnSpc>
                <a:spcPct val="100000"/>
              </a:lnSpc>
              <a:spcBef>
                <a:spcPts val="0"/>
              </a:spcBef>
              <a:spcAft>
                <a:spcPts val="1200"/>
              </a:spcAft>
            </a:pPr>
            <a:r>
              <a:rPr lang="en-US" sz="4000" dirty="0"/>
              <a:t>Patients known to have severe kidney dysfunction (GFR below 40 ml/min). </a:t>
            </a:r>
          </a:p>
          <a:p>
            <a:pPr>
              <a:lnSpc>
                <a:spcPct val="100000"/>
              </a:lnSpc>
              <a:spcBef>
                <a:spcPts val="0"/>
              </a:spcBef>
              <a:spcAft>
                <a:spcPts val="1200"/>
              </a:spcAft>
            </a:pPr>
            <a:r>
              <a:rPr lang="en-US" sz="4000" dirty="0"/>
              <a:t>Pre-existing risk factors of thrombo-embolic complications or severe ischemic heart disease</a:t>
            </a:r>
          </a:p>
          <a:p>
            <a:pPr>
              <a:lnSpc>
                <a:spcPct val="100000"/>
              </a:lnSpc>
              <a:spcBef>
                <a:spcPts val="0"/>
              </a:spcBef>
              <a:spcAft>
                <a:spcPts val="1200"/>
              </a:spcAft>
            </a:pPr>
            <a:endParaRPr lang="en-US" sz="4000" dirty="0"/>
          </a:p>
          <a:p>
            <a:pPr>
              <a:lnSpc>
                <a:spcPct val="100000"/>
              </a:lnSpc>
              <a:spcBef>
                <a:spcPts val="0"/>
              </a:spcBef>
              <a:spcAft>
                <a:spcPts val="1200"/>
              </a:spcAft>
            </a:pPr>
            <a:endParaRPr lang="en-IN" sz="4000" dirty="0"/>
          </a:p>
        </p:txBody>
      </p:sp>
    </p:spTree>
    <p:extLst>
      <p:ext uri="{BB962C8B-B14F-4D97-AF65-F5344CB8AC3E}">
        <p14:creationId xmlns:p14="http://schemas.microsoft.com/office/powerpoint/2010/main" val="111572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8FC-E99A-4FC6-868C-E347DEF8CE29}"/>
              </a:ext>
            </a:extLst>
          </p:cNvPr>
          <p:cNvSpPr>
            <a:spLocks noGrp="1"/>
          </p:cNvSpPr>
          <p:nvPr>
            <p:ph type="title"/>
          </p:nvPr>
        </p:nvSpPr>
        <p:spPr/>
        <p:txBody>
          <a:bodyPr/>
          <a:lstStyle/>
          <a:p>
            <a:r>
              <a:rPr lang="en-IN" dirty="0"/>
              <a:t>Randomization and masking</a:t>
            </a:r>
          </a:p>
        </p:txBody>
      </p:sp>
      <p:sp>
        <p:nvSpPr>
          <p:cNvPr id="3" name="Content Placeholder 2">
            <a:extLst>
              <a:ext uri="{FF2B5EF4-FFF2-40B4-BE49-F238E27FC236}">
                <a16:creationId xmlns:a16="http://schemas.microsoft.com/office/drawing/2014/main" id="{D5A12F9F-DFBC-4774-B1E0-CCD462B87BC5}"/>
              </a:ext>
            </a:extLst>
          </p:cNvPr>
          <p:cNvSpPr>
            <a:spLocks noGrp="1"/>
          </p:cNvSpPr>
          <p:nvPr>
            <p:ph idx="1"/>
          </p:nvPr>
        </p:nvSpPr>
        <p:spPr>
          <a:xfrm>
            <a:off x="562429" y="1690688"/>
            <a:ext cx="11165114" cy="5014912"/>
          </a:xfrm>
        </p:spPr>
        <p:txBody>
          <a:bodyPr>
            <a:noAutofit/>
          </a:bodyPr>
          <a:lstStyle/>
          <a:p>
            <a:pPr marL="0" indent="0">
              <a:lnSpc>
                <a:spcPct val="100000"/>
              </a:lnSpc>
              <a:spcBef>
                <a:spcPts val="0"/>
              </a:spcBef>
              <a:spcAft>
                <a:spcPts val="1200"/>
              </a:spcAft>
              <a:buNone/>
            </a:pPr>
            <a:r>
              <a:rPr lang="en-US" sz="2500" b="1" dirty="0">
                <a:solidFill>
                  <a:srgbClr val="92D050"/>
                </a:solidFill>
              </a:rPr>
              <a:t>Randomization</a:t>
            </a:r>
          </a:p>
          <a:p>
            <a:pPr>
              <a:lnSpc>
                <a:spcPct val="100000"/>
              </a:lnSpc>
              <a:spcBef>
                <a:spcPts val="0"/>
              </a:spcBef>
              <a:spcAft>
                <a:spcPts val="1200"/>
              </a:spcAft>
            </a:pPr>
            <a:r>
              <a:rPr lang="en-US" sz="2500" dirty="0"/>
              <a:t>A web-based computerized random number generator from an external party allocated treatment in a 1:1 ratio by block randomization.</a:t>
            </a:r>
          </a:p>
          <a:p>
            <a:pPr marL="0" indent="0">
              <a:lnSpc>
                <a:spcPct val="100000"/>
              </a:lnSpc>
              <a:spcBef>
                <a:spcPts val="0"/>
              </a:spcBef>
              <a:spcAft>
                <a:spcPts val="1200"/>
              </a:spcAft>
              <a:buNone/>
            </a:pPr>
            <a:r>
              <a:rPr lang="en-US" sz="2500" b="1" dirty="0">
                <a:solidFill>
                  <a:srgbClr val="92D050"/>
                </a:solidFill>
              </a:rPr>
              <a:t>Matching </a:t>
            </a:r>
          </a:p>
          <a:p>
            <a:pPr>
              <a:lnSpc>
                <a:spcPct val="100000"/>
              </a:lnSpc>
              <a:spcBef>
                <a:spcPts val="0"/>
              </a:spcBef>
              <a:spcAft>
                <a:spcPts val="1200"/>
              </a:spcAft>
            </a:pPr>
            <a:r>
              <a:rPr lang="en-US" sz="2500" dirty="0"/>
              <a:t>Placebo (albumin) was matched to the study drug by volume (8 mL/kg) and fluid aspect (due to proteins in intravenous immunoglobulin and albumin, both are slightly foaming liquids). </a:t>
            </a:r>
          </a:p>
          <a:p>
            <a:pPr>
              <a:lnSpc>
                <a:spcPct val="100000"/>
              </a:lnSpc>
              <a:spcBef>
                <a:spcPts val="0"/>
              </a:spcBef>
              <a:spcAft>
                <a:spcPts val="1200"/>
              </a:spcAft>
            </a:pPr>
            <a:r>
              <a:rPr lang="en-US" sz="2500" dirty="0"/>
              <a:t>As the color of intravenous immunoglobulin can differ between batches, the bag (ethylene vinyl acetate) containing the trial medication was concealed using aluminum foil and opaque connecting lines were used to mask study staff.</a:t>
            </a:r>
          </a:p>
          <a:p>
            <a:pPr>
              <a:lnSpc>
                <a:spcPct val="100000"/>
              </a:lnSpc>
              <a:spcBef>
                <a:spcPts val="0"/>
              </a:spcBef>
              <a:spcAft>
                <a:spcPts val="1200"/>
              </a:spcAft>
            </a:pPr>
            <a:endParaRPr lang="en-US" sz="2500" dirty="0"/>
          </a:p>
          <a:p>
            <a:pPr>
              <a:lnSpc>
                <a:spcPct val="100000"/>
              </a:lnSpc>
              <a:spcBef>
                <a:spcPts val="0"/>
              </a:spcBef>
              <a:spcAft>
                <a:spcPts val="1200"/>
              </a:spcAft>
            </a:pPr>
            <a:endParaRPr lang="en-US" sz="2500" dirty="0"/>
          </a:p>
          <a:p>
            <a:pPr>
              <a:lnSpc>
                <a:spcPct val="100000"/>
              </a:lnSpc>
              <a:spcBef>
                <a:spcPts val="0"/>
              </a:spcBef>
              <a:spcAft>
                <a:spcPts val="1200"/>
              </a:spcAft>
            </a:pPr>
            <a:endParaRPr lang="en-US" sz="2500" dirty="0"/>
          </a:p>
          <a:p>
            <a:pPr>
              <a:lnSpc>
                <a:spcPct val="100000"/>
              </a:lnSpc>
              <a:spcBef>
                <a:spcPts val="0"/>
              </a:spcBef>
              <a:spcAft>
                <a:spcPts val="1200"/>
              </a:spcAft>
            </a:pPr>
            <a:endParaRPr lang="en-IN" sz="2500" dirty="0"/>
          </a:p>
        </p:txBody>
      </p:sp>
    </p:spTree>
    <p:extLst>
      <p:ext uri="{BB962C8B-B14F-4D97-AF65-F5344CB8AC3E}">
        <p14:creationId xmlns:p14="http://schemas.microsoft.com/office/powerpoint/2010/main" val="78448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E72D-A2F6-4DEC-9A44-30CF73D591C8}"/>
              </a:ext>
            </a:extLst>
          </p:cNvPr>
          <p:cNvSpPr>
            <a:spLocks noGrp="1"/>
          </p:cNvSpPr>
          <p:nvPr>
            <p:ph type="title"/>
          </p:nvPr>
        </p:nvSpPr>
        <p:spPr/>
        <p:txBody>
          <a:bodyPr/>
          <a:lstStyle/>
          <a:p>
            <a:pPr algn="ctr"/>
            <a:r>
              <a:rPr lang="en-IN" dirty="0"/>
              <a:t>Blinding </a:t>
            </a:r>
          </a:p>
        </p:txBody>
      </p:sp>
      <p:sp>
        <p:nvSpPr>
          <p:cNvPr id="3" name="Content Placeholder 2">
            <a:extLst>
              <a:ext uri="{FF2B5EF4-FFF2-40B4-BE49-F238E27FC236}">
                <a16:creationId xmlns:a16="http://schemas.microsoft.com/office/drawing/2014/main" id="{3E908313-6813-4C5F-9F9D-8325A4E0D12C}"/>
              </a:ext>
            </a:extLst>
          </p:cNvPr>
          <p:cNvSpPr>
            <a:spLocks noGrp="1"/>
          </p:cNvSpPr>
          <p:nvPr>
            <p:ph idx="1"/>
          </p:nvPr>
        </p:nvSpPr>
        <p:spPr/>
        <p:txBody>
          <a:bodyPr>
            <a:normAutofit/>
          </a:bodyPr>
          <a:lstStyle/>
          <a:p>
            <a:pPr marL="0" indent="0" algn="just">
              <a:lnSpc>
                <a:spcPct val="120000"/>
              </a:lnSpc>
              <a:buNone/>
            </a:pPr>
            <a:r>
              <a:rPr lang="en-US" sz="4400" dirty="0"/>
              <a:t>Patients, outcome adjudicators, monitors, and the steering committee were masked to treatment allocation.</a:t>
            </a:r>
          </a:p>
          <a:p>
            <a:pPr algn="just"/>
            <a:endParaRPr lang="en-IN" sz="4400" dirty="0"/>
          </a:p>
        </p:txBody>
      </p:sp>
    </p:spTree>
    <p:extLst>
      <p:ext uri="{BB962C8B-B14F-4D97-AF65-F5344CB8AC3E}">
        <p14:creationId xmlns:p14="http://schemas.microsoft.com/office/powerpoint/2010/main" val="314047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1EBD-AD58-4480-9E80-A8159C1DA970}"/>
              </a:ext>
            </a:extLst>
          </p:cNvPr>
          <p:cNvSpPr>
            <a:spLocks noGrp="1"/>
          </p:cNvSpPr>
          <p:nvPr>
            <p:ph type="title"/>
          </p:nvPr>
        </p:nvSpPr>
        <p:spPr/>
        <p:txBody>
          <a:bodyPr/>
          <a:lstStyle/>
          <a:p>
            <a:pPr algn="ctr"/>
            <a:r>
              <a:rPr lang="en-IN" dirty="0"/>
              <a:t>Design and procedure </a:t>
            </a:r>
          </a:p>
        </p:txBody>
      </p:sp>
      <p:sp>
        <p:nvSpPr>
          <p:cNvPr id="3" name="Content Placeholder 2">
            <a:extLst>
              <a:ext uri="{FF2B5EF4-FFF2-40B4-BE49-F238E27FC236}">
                <a16:creationId xmlns:a16="http://schemas.microsoft.com/office/drawing/2014/main" id="{3AF1A575-CF43-4B87-B67C-2E972D219E75}"/>
              </a:ext>
            </a:extLst>
          </p:cNvPr>
          <p:cNvSpPr>
            <a:spLocks noGrp="1"/>
          </p:cNvSpPr>
          <p:nvPr>
            <p:ph idx="1"/>
          </p:nvPr>
        </p:nvSpPr>
        <p:spPr>
          <a:xfrm>
            <a:off x="838200" y="1825625"/>
            <a:ext cx="10831286" cy="4667250"/>
          </a:xfrm>
        </p:spPr>
        <p:txBody>
          <a:bodyPr>
            <a:noAutofit/>
          </a:bodyPr>
          <a:lstStyle/>
          <a:p>
            <a:pPr>
              <a:lnSpc>
                <a:spcPct val="100000"/>
              </a:lnSpc>
              <a:spcBef>
                <a:spcPts val="0"/>
              </a:spcBef>
              <a:spcAft>
                <a:spcPts val="1800"/>
              </a:spcAft>
            </a:pPr>
            <a:r>
              <a:rPr lang="en-IN" sz="2500" dirty="0"/>
              <a:t>Patients (poor prognosis)-randomly assigned to receive either SID (</a:t>
            </a:r>
            <a:r>
              <a:rPr lang="en-IN" sz="2500" dirty="0" err="1"/>
              <a:t>Nanogam</a:t>
            </a:r>
            <a:r>
              <a:rPr lang="en-IN" sz="2500" dirty="0"/>
              <a:t> 50 mg/mL, </a:t>
            </a:r>
            <a:r>
              <a:rPr lang="en-IN" sz="2500" dirty="0" err="1"/>
              <a:t>Sanquin</a:t>
            </a:r>
            <a:r>
              <a:rPr lang="en-IN" sz="2500" dirty="0"/>
              <a:t> Plasma Products, Amsterdam, Netherlands) or </a:t>
            </a:r>
          </a:p>
          <a:p>
            <a:pPr>
              <a:lnSpc>
                <a:spcPct val="100000"/>
              </a:lnSpc>
              <a:spcBef>
                <a:spcPts val="0"/>
              </a:spcBef>
              <a:spcAft>
                <a:spcPts val="1800"/>
              </a:spcAft>
            </a:pPr>
            <a:r>
              <a:rPr lang="en-IN" sz="2500" dirty="0"/>
              <a:t>Placebo (albumin 4%, pasteurised plasma protein solution until June, 2012, and </a:t>
            </a:r>
            <a:r>
              <a:rPr lang="en-IN" sz="2500" dirty="0" err="1"/>
              <a:t>Albuman</a:t>
            </a:r>
            <a:r>
              <a:rPr lang="en-IN" sz="2500" dirty="0"/>
              <a:t> 40 g/L from June, 2012, onwards, </a:t>
            </a:r>
            <a:r>
              <a:rPr lang="en-IN" sz="2500" dirty="0" err="1"/>
              <a:t>Sanquin</a:t>
            </a:r>
            <a:r>
              <a:rPr lang="en-IN" sz="2500" dirty="0"/>
              <a:t> Plasma Products) in a dose of 8 mL/kg, both for 5 days. </a:t>
            </a:r>
          </a:p>
          <a:p>
            <a:pPr>
              <a:lnSpc>
                <a:spcPct val="100000"/>
              </a:lnSpc>
              <a:spcBef>
                <a:spcPts val="0"/>
              </a:spcBef>
              <a:spcAft>
                <a:spcPts val="1800"/>
              </a:spcAft>
            </a:pPr>
            <a:r>
              <a:rPr lang="en-IN" sz="2500" dirty="0"/>
              <a:t>Patients with a good prognosis (</a:t>
            </a:r>
            <a:r>
              <a:rPr lang="en-IN" sz="2500" dirty="0" err="1"/>
              <a:t>mEGOS</a:t>
            </a:r>
            <a:r>
              <a:rPr lang="en-IN" sz="2500" dirty="0"/>
              <a:t> 0–5) were not randomly assigned.</a:t>
            </a:r>
          </a:p>
          <a:p>
            <a:pPr>
              <a:lnSpc>
                <a:spcPct val="100000"/>
              </a:lnSpc>
              <a:spcBef>
                <a:spcPts val="0"/>
              </a:spcBef>
              <a:spcAft>
                <a:spcPts val="1800"/>
              </a:spcAft>
            </a:pPr>
            <a:r>
              <a:rPr lang="en-IN" sz="2500" dirty="0"/>
              <a:t>Patients with a good prognosis-but had same follow-up and outcome parameters assessment as the randomly assigned participants. </a:t>
            </a:r>
          </a:p>
        </p:txBody>
      </p:sp>
    </p:spTree>
    <p:extLst>
      <p:ext uri="{BB962C8B-B14F-4D97-AF65-F5344CB8AC3E}">
        <p14:creationId xmlns:p14="http://schemas.microsoft.com/office/powerpoint/2010/main" val="333411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8C37C1D6-8598-46CD-857E-91DD1EC96DED}"/>
              </a:ext>
            </a:extLst>
          </p:cNvPr>
          <p:cNvPicPr>
            <a:picLocks noGrp="1" noChangeAspect="1"/>
          </p:cNvPicPr>
          <p:nvPr>
            <p:ph idx="1"/>
          </p:nvPr>
        </p:nvPicPr>
        <p:blipFill>
          <a:blip r:embed="rId2"/>
          <a:stretch>
            <a:fillRect/>
          </a:stretch>
        </p:blipFill>
        <p:spPr>
          <a:xfrm>
            <a:off x="193523" y="956707"/>
            <a:ext cx="11661425" cy="3673349"/>
          </a:xfrm>
          <a:prstGeom prst="rect">
            <a:avLst/>
          </a:prstGeom>
        </p:spPr>
      </p:pic>
      <p:sp>
        <p:nvSpPr>
          <p:cNvPr id="7" name="TextBox 6">
            <a:extLst>
              <a:ext uri="{FF2B5EF4-FFF2-40B4-BE49-F238E27FC236}">
                <a16:creationId xmlns:a16="http://schemas.microsoft.com/office/drawing/2014/main" id="{174D8383-2DA8-40D6-9306-46E867B883B1}"/>
              </a:ext>
            </a:extLst>
          </p:cNvPr>
          <p:cNvSpPr txBox="1"/>
          <p:nvPr/>
        </p:nvSpPr>
        <p:spPr>
          <a:xfrm>
            <a:off x="3309257" y="5193407"/>
            <a:ext cx="6096000" cy="707886"/>
          </a:xfrm>
          <a:prstGeom prst="rect">
            <a:avLst/>
          </a:prstGeom>
          <a:noFill/>
        </p:spPr>
        <p:txBody>
          <a:bodyPr wrap="square">
            <a:spAutoFit/>
          </a:bodyPr>
          <a:lstStyle/>
          <a:p>
            <a:pPr algn="ctr"/>
            <a:r>
              <a:rPr lang="fr-FR" sz="2000" b="1" i="1" dirty="0">
                <a:solidFill>
                  <a:srgbClr val="B30738"/>
                </a:solidFill>
                <a:effectLst/>
                <a:latin typeface="Arial" panose="020B0604020202020204" pitchFamily="34" charset="0"/>
                <a:cs typeface="Arial" panose="020B0604020202020204" pitchFamily="34" charset="0"/>
              </a:rPr>
              <a:t>Lancet </a:t>
            </a:r>
            <a:r>
              <a:rPr lang="fr-FR" sz="2000" b="1" i="1" dirty="0" err="1">
                <a:solidFill>
                  <a:srgbClr val="B30738"/>
                </a:solidFill>
                <a:effectLst/>
                <a:latin typeface="Arial" panose="020B0604020202020204" pitchFamily="34" charset="0"/>
                <a:cs typeface="Arial" panose="020B0604020202020204" pitchFamily="34" charset="0"/>
              </a:rPr>
              <a:t>Neurol</a:t>
            </a:r>
            <a:r>
              <a:rPr lang="fr-FR" sz="2000" b="1" i="1" dirty="0">
                <a:solidFill>
                  <a:srgbClr val="B30738"/>
                </a:solidFill>
                <a:effectLst/>
                <a:latin typeface="Arial" panose="020B0604020202020204" pitchFamily="34" charset="0"/>
                <a:cs typeface="Arial" panose="020B0604020202020204" pitchFamily="34" charset="0"/>
              </a:rPr>
              <a:t> </a:t>
            </a:r>
            <a:r>
              <a:rPr lang="fr-FR" sz="2000" b="1" i="0" dirty="0">
                <a:solidFill>
                  <a:srgbClr val="B30738"/>
                </a:solidFill>
                <a:effectLst/>
                <a:latin typeface="Arial" panose="020B0604020202020204" pitchFamily="34" charset="0"/>
                <a:cs typeface="Arial" panose="020B0604020202020204" pitchFamily="34" charset="0"/>
              </a:rPr>
              <a:t>2021; 20: 275–83</a:t>
            </a:r>
            <a:r>
              <a:rPr lang="fr-FR" sz="2000" dirty="0">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9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6671-39FC-4447-BDC7-79E82E8DC0C9}"/>
              </a:ext>
            </a:extLst>
          </p:cNvPr>
          <p:cNvSpPr>
            <a:spLocks noGrp="1"/>
          </p:cNvSpPr>
          <p:nvPr>
            <p:ph type="title"/>
          </p:nvPr>
        </p:nvSpPr>
        <p:spPr/>
        <p:txBody>
          <a:bodyPr/>
          <a:lstStyle/>
          <a:p>
            <a:pPr algn="ctr"/>
            <a:r>
              <a:rPr lang="en-IN" dirty="0"/>
              <a:t>Design and procedure</a:t>
            </a:r>
          </a:p>
        </p:txBody>
      </p:sp>
      <p:sp>
        <p:nvSpPr>
          <p:cNvPr id="3" name="Content Placeholder 2">
            <a:extLst>
              <a:ext uri="{FF2B5EF4-FFF2-40B4-BE49-F238E27FC236}">
                <a16:creationId xmlns:a16="http://schemas.microsoft.com/office/drawing/2014/main" id="{5ADDE198-81A9-45BC-B737-926E39CB6C78}"/>
              </a:ext>
            </a:extLst>
          </p:cNvPr>
          <p:cNvSpPr>
            <a:spLocks noGrp="1"/>
          </p:cNvSpPr>
          <p:nvPr>
            <p:ph idx="1"/>
          </p:nvPr>
        </p:nvSpPr>
        <p:spPr>
          <a:xfrm>
            <a:off x="446313" y="1690688"/>
            <a:ext cx="11019971" cy="4299404"/>
          </a:xfrm>
        </p:spPr>
        <p:txBody>
          <a:bodyPr>
            <a:noAutofit/>
          </a:bodyPr>
          <a:lstStyle/>
          <a:p>
            <a:pPr algn="just">
              <a:lnSpc>
                <a:spcPct val="150000"/>
              </a:lnSpc>
              <a:spcBef>
                <a:spcPts val="0"/>
              </a:spcBef>
              <a:spcAft>
                <a:spcPts val="1200"/>
              </a:spcAft>
            </a:pPr>
            <a:r>
              <a:rPr lang="en-IN" sz="2500" dirty="0"/>
              <a:t>All patients - clinical assessments at the start of standard IVIG treatment; at week 1 (randomisation); weeks 2 and 4 (primary endpoint); and weeks 8, 12, and 26 after start of standard IVIG treatment</a:t>
            </a:r>
          </a:p>
          <a:p>
            <a:pPr algn="just">
              <a:lnSpc>
                <a:spcPct val="150000"/>
              </a:lnSpc>
              <a:spcBef>
                <a:spcPts val="0"/>
              </a:spcBef>
              <a:spcAft>
                <a:spcPts val="1200"/>
              </a:spcAft>
            </a:pPr>
            <a:r>
              <a:rPr lang="en-IN" sz="2500" dirty="0"/>
              <a:t>Adverse events were assessed at every study visit. </a:t>
            </a:r>
          </a:p>
          <a:p>
            <a:pPr algn="just">
              <a:lnSpc>
                <a:spcPct val="150000"/>
              </a:lnSpc>
              <a:spcBef>
                <a:spcPts val="0"/>
              </a:spcBef>
              <a:spcAft>
                <a:spcPts val="1200"/>
              </a:spcAft>
            </a:pPr>
            <a:r>
              <a:rPr lang="en-US" sz="2500" dirty="0"/>
              <a:t>At study entry-blood sample collected- serum was stored for detection of antiganglioside antibodies, antibodies to cytomegalovirus, Epstein-Barr virus, hepatitis E, and Campylobacter </a:t>
            </a:r>
            <a:r>
              <a:rPr lang="en-US" sz="2500" dirty="0" err="1"/>
              <a:t>jejuni</a:t>
            </a:r>
            <a:r>
              <a:rPr lang="en-US" sz="2500" dirty="0"/>
              <a:t> using routine diagnostic assays</a:t>
            </a:r>
            <a:endParaRPr lang="en-IN" sz="2500" dirty="0"/>
          </a:p>
        </p:txBody>
      </p:sp>
    </p:spTree>
    <p:extLst>
      <p:ext uri="{BB962C8B-B14F-4D97-AF65-F5344CB8AC3E}">
        <p14:creationId xmlns:p14="http://schemas.microsoft.com/office/powerpoint/2010/main" val="116718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621A-6F7C-449C-A21C-E98D3FB8C777}"/>
              </a:ext>
            </a:extLst>
          </p:cNvPr>
          <p:cNvSpPr>
            <a:spLocks noGrp="1"/>
          </p:cNvSpPr>
          <p:nvPr>
            <p:ph type="title"/>
          </p:nvPr>
        </p:nvSpPr>
        <p:spPr/>
        <p:txBody>
          <a:bodyPr/>
          <a:lstStyle/>
          <a:p>
            <a:pPr algn="ctr"/>
            <a:r>
              <a:rPr lang="en-IN" dirty="0"/>
              <a:t>Design and procedure</a:t>
            </a:r>
          </a:p>
        </p:txBody>
      </p:sp>
      <p:sp>
        <p:nvSpPr>
          <p:cNvPr id="3" name="Content Placeholder 2">
            <a:extLst>
              <a:ext uri="{FF2B5EF4-FFF2-40B4-BE49-F238E27FC236}">
                <a16:creationId xmlns:a16="http://schemas.microsoft.com/office/drawing/2014/main" id="{E3AD442B-61E0-43D6-8DEA-14A27F0A22AA}"/>
              </a:ext>
            </a:extLst>
          </p:cNvPr>
          <p:cNvSpPr>
            <a:spLocks noGrp="1"/>
          </p:cNvSpPr>
          <p:nvPr>
            <p:ph idx="1"/>
          </p:nvPr>
        </p:nvSpPr>
        <p:spPr/>
        <p:txBody>
          <a:bodyPr>
            <a:normAutofit fontScale="92500"/>
          </a:bodyPr>
          <a:lstStyle/>
          <a:p>
            <a:pPr algn="just">
              <a:lnSpc>
                <a:spcPct val="100000"/>
              </a:lnSpc>
              <a:spcBef>
                <a:spcPts val="0"/>
              </a:spcBef>
              <a:spcAft>
                <a:spcPts val="1800"/>
              </a:spcAft>
            </a:pPr>
            <a:r>
              <a:rPr lang="en-US" sz="3200" dirty="0"/>
              <a:t>Serum IgG and albumin concentrations were measured in serial serum samples (baseline, 1, 2, 4, and 13 weeks). </a:t>
            </a:r>
          </a:p>
          <a:p>
            <a:pPr algn="just">
              <a:lnSpc>
                <a:spcPct val="100000"/>
              </a:lnSpc>
              <a:spcBef>
                <a:spcPts val="0"/>
              </a:spcBef>
              <a:spcAft>
                <a:spcPts val="1800"/>
              </a:spcAft>
            </a:pPr>
            <a:r>
              <a:rPr lang="en-US" sz="3200" dirty="0"/>
              <a:t>Nerve conduction studies were reviewed in the coordinating </a:t>
            </a:r>
            <a:r>
              <a:rPr lang="en-US" sz="3200" dirty="0" err="1"/>
              <a:t>centre</a:t>
            </a:r>
            <a:r>
              <a:rPr lang="en-US" sz="3200" dirty="0"/>
              <a:t> by two masked trial electrophysiologists  and classified according to the Hadden criteria.</a:t>
            </a:r>
          </a:p>
          <a:p>
            <a:pPr algn="just">
              <a:lnSpc>
                <a:spcPct val="100000"/>
              </a:lnSpc>
              <a:spcBef>
                <a:spcPts val="0"/>
              </a:spcBef>
              <a:spcAft>
                <a:spcPts val="1800"/>
              </a:spcAft>
            </a:pPr>
            <a:r>
              <a:rPr lang="en-US" sz="3200" dirty="0"/>
              <a:t>All patients were given standard supportive care as recommended by guidelines, including low molecular weight heparin.</a:t>
            </a:r>
          </a:p>
        </p:txBody>
      </p:sp>
    </p:spTree>
    <p:extLst>
      <p:ext uri="{BB962C8B-B14F-4D97-AF65-F5344CB8AC3E}">
        <p14:creationId xmlns:p14="http://schemas.microsoft.com/office/powerpoint/2010/main" val="421699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A8F7-6E8E-4E5F-9F04-B5EBF0F2CE0E}"/>
              </a:ext>
            </a:extLst>
          </p:cNvPr>
          <p:cNvSpPr>
            <a:spLocks noGrp="1"/>
          </p:cNvSpPr>
          <p:nvPr>
            <p:ph type="title"/>
          </p:nvPr>
        </p:nvSpPr>
        <p:spPr/>
        <p:txBody>
          <a:bodyPr/>
          <a:lstStyle/>
          <a:p>
            <a:pPr algn="ctr"/>
            <a:r>
              <a:rPr lang="en-IN" dirty="0"/>
              <a:t>Follow up visits</a:t>
            </a:r>
          </a:p>
        </p:txBody>
      </p:sp>
      <p:sp>
        <p:nvSpPr>
          <p:cNvPr id="3" name="Content Placeholder 2">
            <a:extLst>
              <a:ext uri="{FF2B5EF4-FFF2-40B4-BE49-F238E27FC236}">
                <a16:creationId xmlns:a16="http://schemas.microsoft.com/office/drawing/2014/main" id="{F964640B-6E75-443E-8C51-B879F114F50B}"/>
              </a:ext>
            </a:extLst>
          </p:cNvPr>
          <p:cNvSpPr>
            <a:spLocks noGrp="1"/>
          </p:cNvSpPr>
          <p:nvPr>
            <p:ph idx="1"/>
          </p:nvPr>
        </p:nvSpPr>
        <p:spPr/>
        <p:txBody>
          <a:bodyPr>
            <a:normAutofit fontScale="92500" lnSpcReduction="10000"/>
          </a:bodyPr>
          <a:lstStyle/>
          <a:p>
            <a:pPr>
              <a:lnSpc>
                <a:spcPct val="110000"/>
              </a:lnSpc>
              <a:spcBef>
                <a:spcPts val="0"/>
              </a:spcBef>
              <a:spcAft>
                <a:spcPts val="1200"/>
              </a:spcAft>
            </a:pPr>
            <a:r>
              <a:rPr lang="en-US" sz="3200" dirty="0"/>
              <a:t>Follow up visits -treating neurologists at </a:t>
            </a:r>
            <a:r>
              <a:rPr lang="en-US" sz="3200" b="1" dirty="0">
                <a:solidFill>
                  <a:srgbClr val="92D050"/>
                </a:solidFill>
              </a:rPr>
              <a:t>4, 8, 12 and 26 weeks </a:t>
            </a:r>
            <a:r>
              <a:rPr lang="en-US" sz="3200" dirty="0"/>
              <a:t>according to the protocol. </a:t>
            </a:r>
          </a:p>
          <a:p>
            <a:pPr>
              <a:lnSpc>
                <a:spcPct val="110000"/>
              </a:lnSpc>
              <a:spcBef>
                <a:spcPts val="0"/>
              </a:spcBef>
              <a:spcAft>
                <a:spcPts val="1200"/>
              </a:spcAft>
            </a:pPr>
            <a:r>
              <a:rPr lang="en-US" sz="3200" dirty="0"/>
              <a:t>The </a:t>
            </a:r>
            <a:r>
              <a:rPr lang="en-US" sz="3200" b="1" dirty="0">
                <a:solidFill>
                  <a:srgbClr val="92D050"/>
                </a:solidFill>
              </a:rPr>
              <a:t>first visits </a:t>
            </a:r>
            <a:r>
              <a:rPr lang="en-US" sz="3200" dirty="0"/>
              <a:t>were performed in the hospital and after </a:t>
            </a:r>
            <a:r>
              <a:rPr lang="en-US" sz="3200" b="1" dirty="0">
                <a:solidFill>
                  <a:srgbClr val="92D050"/>
                </a:solidFill>
              </a:rPr>
              <a:t>discharge visits </a:t>
            </a:r>
            <a:r>
              <a:rPr lang="en-US" sz="3200" dirty="0"/>
              <a:t>were arranged in the outpatient clinics. </a:t>
            </a:r>
          </a:p>
          <a:p>
            <a:pPr>
              <a:lnSpc>
                <a:spcPct val="110000"/>
              </a:lnSpc>
              <a:spcBef>
                <a:spcPts val="0"/>
              </a:spcBef>
              <a:spcAft>
                <a:spcPts val="1200"/>
              </a:spcAft>
            </a:pPr>
            <a:r>
              <a:rPr lang="en-US" sz="3200" dirty="0"/>
              <a:t>When patients resided in a rehabilitation center follow-up visits - visiting treating neurologist or one of the PhD’s of the coordinating center in Rotterdam, and occasionally the rehabilitation specialist performed the study visit.</a:t>
            </a:r>
          </a:p>
        </p:txBody>
      </p:sp>
    </p:spTree>
    <p:extLst>
      <p:ext uri="{BB962C8B-B14F-4D97-AF65-F5344CB8AC3E}">
        <p14:creationId xmlns:p14="http://schemas.microsoft.com/office/powerpoint/2010/main" val="158348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2557-FA16-48BC-AD6B-A57F3B51FEE5}"/>
              </a:ext>
            </a:extLst>
          </p:cNvPr>
          <p:cNvSpPr>
            <a:spLocks noGrp="1"/>
          </p:cNvSpPr>
          <p:nvPr>
            <p:ph type="title"/>
          </p:nvPr>
        </p:nvSpPr>
        <p:spPr/>
        <p:txBody>
          <a:bodyPr/>
          <a:lstStyle/>
          <a:p>
            <a:pPr algn="ctr"/>
            <a:r>
              <a:rPr lang="en-IN" dirty="0"/>
              <a:t>Outcome measures – Primary outcomes</a:t>
            </a:r>
          </a:p>
        </p:txBody>
      </p:sp>
      <p:sp>
        <p:nvSpPr>
          <p:cNvPr id="3" name="Content Placeholder 2">
            <a:extLst>
              <a:ext uri="{FF2B5EF4-FFF2-40B4-BE49-F238E27FC236}">
                <a16:creationId xmlns:a16="http://schemas.microsoft.com/office/drawing/2014/main" id="{591F5559-9217-4D48-8A8B-FF6CEF7EB3D8}"/>
              </a:ext>
            </a:extLst>
          </p:cNvPr>
          <p:cNvSpPr>
            <a:spLocks noGrp="1"/>
          </p:cNvSpPr>
          <p:nvPr>
            <p:ph idx="1"/>
          </p:nvPr>
        </p:nvSpPr>
        <p:spPr/>
        <p:txBody>
          <a:bodyPr>
            <a:normAutofit fontScale="92500"/>
          </a:bodyPr>
          <a:lstStyle/>
          <a:p>
            <a:pPr>
              <a:lnSpc>
                <a:spcPct val="110000"/>
              </a:lnSpc>
              <a:spcBef>
                <a:spcPts val="0"/>
              </a:spcBef>
              <a:spcAft>
                <a:spcPts val="1200"/>
              </a:spcAft>
            </a:pPr>
            <a:r>
              <a:rPr lang="en-US" sz="3600" dirty="0"/>
              <a:t>The primary outcome was </a:t>
            </a:r>
            <a:r>
              <a:rPr lang="en-US" sz="3600" b="1" dirty="0">
                <a:solidFill>
                  <a:srgbClr val="92D050"/>
                </a:solidFill>
              </a:rPr>
              <a:t>Guillain-Barré syndrome disability scale score at 4 weeks </a:t>
            </a:r>
            <a:r>
              <a:rPr lang="en-US" sz="3600" dirty="0"/>
              <a:t>after the start of standard intravenous immunoglobulin treatment. </a:t>
            </a:r>
          </a:p>
          <a:p>
            <a:pPr>
              <a:lnSpc>
                <a:spcPct val="110000"/>
              </a:lnSpc>
              <a:spcBef>
                <a:spcPts val="0"/>
              </a:spcBef>
              <a:spcAft>
                <a:spcPts val="1200"/>
              </a:spcAft>
            </a:pPr>
            <a:r>
              <a:rPr lang="en-US" sz="3600" dirty="0"/>
              <a:t>This disability scale is the most frequently used clinical outcome measure in Guillain-Barré syndrome trials. It is a seven-point scale ranging from 0 (no symptoms) to 6 (death). </a:t>
            </a:r>
          </a:p>
        </p:txBody>
      </p:sp>
    </p:spTree>
    <p:extLst>
      <p:ext uri="{BB962C8B-B14F-4D97-AF65-F5344CB8AC3E}">
        <p14:creationId xmlns:p14="http://schemas.microsoft.com/office/powerpoint/2010/main" val="13831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3F3-F7BA-447F-94C2-A69C7ED1FF14}"/>
              </a:ext>
            </a:extLst>
          </p:cNvPr>
          <p:cNvSpPr>
            <a:spLocks noGrp="1"/>
          </p:cNvSpPr>
          <p:nvPr>
            <p:ph type="title"/>
          </p:nvPr>
        </p:nvSpPr>
        <p:spPr/>
        <p:txBody>
          <a:bodyPr>
            <a:normAutofit/>
          </a:bodyPr>
          <a:lstStyle/>
          <a:p>
            <a:pPr algn="ctr"/>
            <a:r>
              <a:rPr lang="en-IN" dirty="0"/>
              <a:t>Guillain-</a:t>
            </a:r>
            <a:r>
              <a:rPr lang="en-IN" dirty="0" err="1"/>
              <a:t>barré</a:t>
            </a:r>
            <a:r>
              <a:rPr lang="en-IN" dirty="0"/>
              <a:t> syndrome disability scale score</a:t>
            </a:r>
          </a:p>
        </p:txBody>
      </p:sp>
      <p:sp>
        <p:nvSpPr>
          <p:cNvPr id="3" name="Content Placeholder 2">
            <a:extLst>
              <a:ext uri="{FF2B5EF4-FFF2-40B4-BE49-F238E27FC236}">
                <a16:creationId xmlns:a16="http://schemas.microsoft.com/office/drawing/2014/main" id="{E0470E1E-8B78-4779-8D85-A9875DE111E8}"/>
              </a:ext>
            </a:extLst>
          </p:cNvPr>
          <p:cNvSpPr>
            <a:spLocks noGrp="1"/>
          </p:cNvSpPr>
          <p:nvPr>
            <p:ph idx="1"/>
          </p:nvPr>
        </p:nvSpPr>
        <p:spPr>
          <a:xfrm>
            <a:off x="838200" y="1825625"/>
            <a:ext cx="11237686" cy="4667250"/>
          </a:xfrm>
        </p:spPr>
        <p:txBody>
          <a:bodyPr>
            <a:normAutofit fontScale="92500"/>
          </a:bodyPr>
          <a:lstStyle/>
          <a:p>
            <a:pPr marL="0" indent="0">
              <a:lnSpc>
                <a:spcPct val="100000"/>
              </a:lnSpc>
              <a:spcBef>
                <a:spcPts val="0"/>
              </a:spcBef>
              <a:spcAft>
                <a:spcPts val="1200"/>
              </a:spcAft>
              <a:buNone/>
            </a:pPr>
            <a:r>
              <a:rPr lang="en-US" sz="3200" dirty="0"/>
              <a:t>0 - Healthy state</a:t>
            </a:r>
          </a:p>
          <a:p>
            <a:pPr marL="0" indent="0">
              <a:lnSpc>
                <a:spcPct val="100000"/>
              </a:lnSpc>
              <a:spcBef>
                <a:spcPts val="0"/>
              </a:spcBef>
              <a:spcAft>
                <a:spcPts val="1200"/>
              </a:spcAft>
              <a:buNone/>
            </a:pPr>
            <a:r>
              <a:rPr lang="en-US" sz="3200" dirty="0"/>
              <a:t>1- Minor symptoms and capable of running</a:t>
            </a:r>
          </a:p>
          <a:p>
            <a:pPr marL="0" indent="0">
              <a:lnSpc>
                <a:spcPct val="100000"/>
              </a:lnSpc>
              <a:spcBef>
                <a:spcPts val="0"/>
              </a:spcBef>
              <a:spcAft>
                <a:spcPts val="1200"/>
              </a:spcAft>
              <a:buNone/>
            </a:pPr>
            <a:r>
              <a:rPr lang="en-US" sz="3200" dirty="0"/>
              <a:t>2 -Able to walk 10m or more without assistance but unable to run</a:t>
            </a:r>
          </a:p>
          <a:p>
            <a:pPr marL="0" indent="0">
              <a:lnSpc>
                <a:spcPct val="100000"/>
              </a:lnSpc>
              <a:spcBef>
                <a:spcPts val="0"/>
              </a:spcBef>
              <a:spcAft>
                <a:spcPts val="1200"/>
              </a:spcAft>
              <a:buNone/>
            </a:pPr>
            <a:r>
              <a:rPr lang="en-US" sz="3200" dirty="0"/>
              <a:t>3- Able to walk 10m across an open space with help</a:t>
            </a:r>
          </a:p>
          <a:p>
            <a:pPr marL="0" indent="0">
              <a:lnSpc>
                <a:spcPct val="100000"/>
              </a:lnSpc>
              <a:spcBef>
                <a:spcPts val="0"/>
              </a:spcBef>
              <a:spcAft>
                <a:spcPts val="1200"/>
              </a:spcAft>
              <a:buNone/>
            </a:pPr>
            <a:r>
              <a:rPr lang="en-US" sz="3200" dirty="0"/>
              <a:t>4 -Bedridden or chairbound</a:t>
            </a:r>
          </a:p>
          <a:p>
            <a:pPr marL="0" indent="0">
              <a:lnSpc>
                <a:spcPct val="100000"/>
              </a:lnSpc>
              <a:spcBef>
                <a:spcPts val="0"/>
              </a:spcBef>
              <a:spcAft>
                <a:spcPts val="1200"/>
              </a:spcAft>
              <a:buNone/>
            </a:pPr>
            <a:r>
              <a:rPr lang="en-US" sz="3200" dirty="0"/>
              <a:t>5- Requiring assisted ventilation for at least part of the day</a:t>
            </a:r>
          </a:p>
          <a:p>
            <a:pPr marL="0" indent="0">
              <a:lnSpc>
                <a:spcPct val="100000"/>
              </a:lnSpc>
              <a:spcBef>
                <a:spcPts val="0"/>
              </a:spcBef>
              <a:spcAft>
                <a:spcPts val="1200"/>
              </a:spcAft>
              <a:buNone/>
            </a:pPr>
            <a:r>
              <a:rPr lang="en-US" sz="3200" dirty="0"/>
              <a:t>6- Dead</a:t>
            </a:r>
          </a:p>
          <a:p>
            <a:pPr marL="0" indent="0">
              <a:lnSpc>
                <a:spcPct val="100000"/>
              </a:lnSpc>
              <a:spcBef>
                <a:spcPts val="0"/>
              </a:spcBef>
              <a:spcAft>
                <a:spcPts val="1200"/>
              </a:spcAft>
              <a:buNone/>
            </a:pPr>
            <a:endParaRPr lang="en-IN" sz="3200" dirty="0"/>
          </a:p>
        </p:txBody>
      </p:sp>
    </p:spTree>
    <p:extLst>
      <p:ext uri="{BB962C8B-B14F-4D97-AF65-F5344CB8AC3E}">
        <p14:creationId xmlns:p14="http://schemas.microsoft.com/office/powerpoint/2010/main" val="131394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3F3-F7BA-447F-94C2-A69C7ED1FF14}"/>
              </a:ext>
            </a:extLst>
          </p:cNvPr>
          <p:cNvSpPr>
            <a:spLocks noGrp="1"/>
          </p:cNvSpPr>
          <p:nvPr>
            <p:ph type="title"/>
          </p:nvPr>
        </p:nvSpPr>
        <p:spPr/>
        <p:txBody>
          <a:bodyPr>
            <a:normAutofit/>
          </a:bodyPr>
          <a:lstStyle/>
          <a:p>
            <a:pPr algn="ctr"/>
            <a:r>
              <a:rPr lang="en-IN" dirty="0"/>
              <a:t>Secondary outcomes</a:t>
            </a:r>
          </a:p>
        </p:txBody>
      </p:sp>
      <p:sp>
        <p:nvSpPr>
          <p:cNvPr id="3" name="Content Placeholder 2">
            <a:extLst>
              <a:ext uri="{FF2B5EF4-FFF2-40B4-BE49-F238E27FC236}">
                <a16:creationId xmlns:a16="http://schemas.microsoft.com/office/drawing/2014/main" id="{E0470E1E-8B78-4779-8D85-A9875DE111E8}"/>
              </a:ext>
            </a:extLst>
          </p:cNvPr>
          <p:cNvSpPr>
            <a:spLocks noGrp="1"/>
          </p:cNvSpPr>
          <p:nvPr>
            <p:ph idx="1"/>
          </p:nvPr>
        </p:nvSpPr>
        <p:spPr>
          <a:xfrm>
            <a:off x="477157" y="1690687"/>
            <a:ext cx="11381014" cy="4802187"/>
          </a:xfrm>
        </p:spPr>
        <p:txBody>
          <a:bodyPr>
            <a:normAutofit fontScale="92500" lnSpcReduction="10000"/>
          </a:bodyPr>
          <a:lstStyle/>
          <a:p>
            <a:pPr>
              <a:lnSpc>
                <a:spcPct val="110000"/>
              </a:lnSpc>
              <a:spcBef>
                <a:spcPts val="0"/>
              </a:spcBef>
              <a:spcAft>
                <a:spcPts val="1200"/>
              </a:spcAft>
            </a:pPr>
            <a:r>
              <a:rPr lang="en-US" sz="3200" dirty="0"/>
              <a:t>Prespecified secondary outcomes were assessed at weeks </a:t>
            </a:r>
            <a:r>
              <a:rPr lang="en-US" sz="3200" b="1" dirty="0">
                <a:solidFill>
                  <a:srgbClr val="92D050"/>
                </a:solidFill>
              </a:rPr>
              <a:t>4, 8, 12, and 26,</a:t>
            </a:r>
            <a:r>
              <a:rPr lang="en-US" sz="3200" dirty="0"/>
              <a:t> and comprised</a:t>
            </a:r>
          </a:p>
          <a:p>
            <a:pPr>
              <a:lnSpc>
                <a:spcPct val="110000"/>
              </a:lnSpc>
              <a:spcBef>
                <a:spcPts val="0"/>
              </a:spcBef>
              <a:spcAft>
                <a:spcPts val="1200"/>
              </a:spcAft>
            </a:pPr>
            <a:r>
              <a:rPr lang="en-US" sz="3200" dirty="0"/>
              <a:t>Guillain-Barré syndrome disability scale </a:t>
            </a:r>
          </a:p>
          <a:p>
            <a:pPr>
              <a:lnSpc>
                <a:spcPct val="110000"/>
              </a:lnSpc>
              <a:spcBef>
                <a:spcPts val="0"/>
              </a:spcBef>
              <a:spcAft>
                <a:spcPts val="1200"/>
              </a:spcAft>
            </a:pPr>
            <a:r>
              <a:rPr lang="en-US" sz="3200" dirty="0"/>
              <a:t>Improvement of </a:t>
            </a:r>
            <a:r>
              <a:rPr lang="en-US" sz="3200" b="1" dirty="0">
                <a:solidFill>
                  <a:srgbClr val="92D050"/>
                </a:solidFill>
              </a:rPr>
              <a:t>at least one grade on the Guillain-Barré syndrome disability scale</a:t>
            </a:r>
          </a:p>
          <a:p>
            <a:pPr>
              <a:lnSpc>
                <a:spcPct val="110000"/>
              </a:lnSpc>
              <a:spcBef>
                <a:spcPts val="0"/>
              </a:spcBef>
              <a:spcAft>
                <a:spcPts val="1200"/>
              </a:spcAft>
            </a:pPr>
            <a:r>
              <a:rPr lang="en-US" sz="3200" b="1" dirty="0">
                <a:solidFill>
                  <a:srgbClr val="92D050"/>
                </a:solidFill>
              </a:rPr>
              <a:t>The MRC </a:t>
            </a:r>
            <a:r>
              <a:rPr lang="en-US" sz="3200" b="1" dirty="0" err="1">
                <a:solidFill>
                  <a:srgbClr val="92D050"/>
                </a:solidFill>
              </a:rPr>
              <a:t>sumscore</a:t>
            </a:r>
            <a:endParaRPr lang="en-US" sz="3200" b="1" dirty="0">
              <a:solidFill>
                <a:srgbClr val="92D050"/>
              </a:solidFill>
            </a:endParaRPr>
          </a:p>
          <a:p>
            <a:pPr>
              <a:lnSpc>
                <a:spcPct val="110000"/>
              </a:lnSpc>
              <a:spcBef>
                <a:spcPts val="0"/>
              </a:spcBef>
              <a:spcAft>
                <a:spcPts val="1200"/>
              </a:spcAft>
            </a:pPr>
            <a:r>
              <a:rPr lang="en-US" sz="3200" dirty="0"/>
              <a:t>The </a:t>
            </a:r>
            <a:r>
              <a:rPr lang="en-US" sz="3200" b="1" dirty="0">
                <a:solidFill>
                  <a:srgbClr val="92D050"/>
                </a:solidFill>
              </a:rPr>
              <a:t>Overall Neuropathy Limitations Scale</a:t>
            </a:r>
          </a:p>
          <a:p>
            <a:pPr>
              <a:lnSpc>
                <a:spcPct val="110000"/>
              </a:lnSpc>
              <a:spcBef>
                <a:spcPts val="0"/>
              </a:spcBef>
              <a:spcAft>
                <a:spcPts val="1200"/>
              </a:spcAft>
            </a:pPr>
            <a:r>
              <a:rPr lang="en-US" sz="3200" dirty="0"/>
              <a:t>The percentage of patients needing </a:t>
            </a:r>
            <a:r>
              <a:rPr lang="en-US" sz="3200" b="1" dirty="0">
                <a:solidFill>
                  <a:srgbClr val="92D050"/>
                </a:solidFill>
              </a:rPr>
              <a:t>artificial ventilation</a:t>
            </a:r>
          </a:p>
          <a:p>
            <a:pPr>
              <a:lnSpc>
                <a:spcPct val="110000"/>
              </a:lnSpc>
              <a:spcBef>
                <a:spcPts val="0"/>
              </a:spcBef>
              <a:spcAft>
                <a:spcPts val="1200"/>
              </a:spcAft>
            </a:pPr>
            <a:endParaRPr lang="en-US" sz="3200" dirty="0"/>
          </a:p>
        </p:txBody>
      </p:sp>
    </p:spTree>
    <p:extLst>
      <p:ext uri="{BB962C8B-B14F-4D97-AF65-F5344CB8AC3E}">
        <p14:creationId xmlns:p14="http://schemas.microsoft.com/office/powerpoint/2010/main" val="20198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3F3-F7BA-447F-94C2-A69C7ED1FF14}"/>
              </a:ext>
            </a:extLst>
          </p:cNvPr>
          <p:cNvSpPr>
            <a:spLocks noGrp="1"/>
          </p:cNvSpPr>
          <p:nvPr>
            <p:ph type="title"/>
          </p:nvPr>
        </p:nvSpPr>
        <p:spPr/>
        <p:txBody>
          <a:bodyPr>
            <a:normAutofit/>
          </a:bodyPr>
          <a:lstStyle/>
          <a:p>
            <a:pPr algn="ctr"/>
            <a:r>
              <a:rPr lang="en-IN" dirty="0"/>
              <a:t>Secondary outcomes</a:t>
            </a:r>
          </a:p>
        </p:txBody>
      </p:sp>
      <p:sp>
        <p:nvSpPr>
          <p:cNvPr id="3" name="Content Placeholder 2">
            <a:extLst>
              <a:ext uri="{FF2B5EF4-FFF2-40B4-BE49-F238E27FC236}">
                <a16:creationId xmlns:a16="http://schemas.microsoft.com/office/drawing/2014/main" id="{E0470E1E-8B78-4779-8D85-A9875DE111E8}"/>
              </a:ext>
            </a:extLst>
          </p:cNvPr>
          <p:cNvSpPr>
            <a:spLocks noGrp="1"/>
          </p:cNvSpPr>
          <p:nvPr>
            <p:ph idx="1"/>
          </p:nvPr>
        </p:nvSpPr>
        <p:spPr>
          <a:xfrm>
            <a:off x="477157" y="1690687"/>
            <a:ext cx="11381014" cy="4802187"/>
          </a:xfrm>
        </p:spPr>
        <p:txBody>
          <a:bodyPr>
            <a:normAutofit/>
          </a:bodyPr>
          <a:lstStyle/>
          <a:p>
            <a:pPr algn="just">
              <a:lnSpc>
                <a:spcPct val="100000"/>
              </a:lnSpc>
              <a:spcBef>
                <a:spcPts val="0"/>
              </a:spcBef>
              <a:spcAft>
                <a:spcPts val="2400"/>
              </a:spcAft>
            </a:pPr>
            <a:r>
              <a:rPr lang="en-US" sz="3600" b="1" dirty="0">
                <a:solidFill>
                  <a:srgbClr val="92D050"/>
                </a:solidFill>
              </a:rPr>
              <a:t>Duration of artificial ventilation, </a:t>
            </a:r>
            <a:r>
              <a:rPr lang="en-US" sz="3600" dirty="0"/>
              <a:t>intensive care admission and hospital admission, mortality, percentage of treatment-related fluctuations</a:t>
            </a:r>
          </a:p>
          <a:p>
            <a:pPr algn="just">
              <a:lnSpc>
                <a:spcPct val="100000"/>
              </a:lnSpc>
              <a:spcBef>
                <a:spcPts val="0"/>
              </a:spcBef>
              <a:spcAft>
                <a:spcPts val="2400"/>
              </a:spcAft>
            </a:pPr>
            <a:r>
              <a:rPr lang="en-US" sz="3600" b="1" dirty="0">
                <a:solidFill>
                  <a:srgbClr val="92D050"/>
                </a:solidFill>
              </a:rPr>
              <a:t>Serum IgG concentrations </a:t>
            </a:r>
            <a:r>
              <a:rPr lang="en-US" sz="3600" dirty="0"/>
              <a:t>at subsequent timepoints</a:t>
            </a:r>
          </a:p>
          <a:p>
            <a:pPr algn="just">
              <a:lnSpc>
                <a:spcPct val="100000"/>
              </a:lnSpc>
              <a:spcBef>
                <a:spcPts val="0"/>
              </a:spcBef>
              <a:spcAft>
                <a:spcPts val="2400"/>
              </a:spcAft>
            </a:pPr>
            <a:r>
              <a:rPr lang="en-US" sz="3600" b="1" dirty="0">
                <a:solidFill>
                  <a:srgbClr val="92D050"/>
                </a:solidFill>
              </a:rPr>
              <a:t>Adverse events </a:t>
            </a:r>
            <a:r>
              <a:rPr lang="en-US" sz="3600" dirty="0"/>
              <a:t>and serious adverse events were collected by treating physicians </a:t>
            </a:r>
          </a:p>
        </p:txBody>
      </p:sp>
    </p:spTree>
    <p:extLst>
      <p:ext uri="{BB962C8B-B14F-4D97-AF65-F5344CB8AC3E}">
        <p14:creationId xmlns:p14="http://schemas.microsoft.com/office/powerpoint/2010/main" val="197196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3F3-F7BA-447F-94C2-A69C7ED1FF14}"/>
              </a:ext>
            </a:extLst>
          </p:cNvPr>
          <p:cNvSpPr>
            <a:spLocks noGrp="1"/>
          </p:cNvSpPr>
          <p:nvPr>
            <p:ph type="title"/>
          </p:nvPr>
        </p:nvSpPr>
        <p:spPr/>
        <p:txBody>
          <a:bodyPr>
            <a:normAutofit/>
          </a:bodyPr>
          <a:lstStyle/>
          <a:p>
            <a:pPr algn="ctr"/>
            <a:r>
              <a:rPr lang="en-IN" dirty="0"/>
              <a:t>Statistical methods</a:t>
            </a:r>
          </a:p>
        </p:txBody>
      </p:sp>
      <p:sp>
        <p:nvSpPr>
          <p:cNvPr id="3" name="Content Placeholder 2">
            <a:extLst>
              <a:ext uri="{FF2B5EF4-FFF2-40B4-BE49-F238E27FC236}">
                <a16:creationId xmlns:a16="http://schemas.microsoft.com/office/drawing/2014/main" id="{E0470E1E-8B78-4779-8D85-A9875DE111E8}"/>
              </a:ext>
            </a:extLst>
          </p:cNvPr>
          <p:cNvSpPr>
            <a:spLocks noGrp="1"/>
          </p:cNvSpPr>
          <p:nvPr>
            <p:ph idx="1"/>
          </p:nvPr>
        </p:nvSpPr>
        <p:spPr>
          <a:xfrm>
            <a:off x="477158" y="1690687"/>
            <a:ext cx="11148786" cy="4802188"/>
          </a:xfrm>
        </p:spPr>
        <p:txBody>
          <a:bodyPr>
            <a:normAutofit fontScale="92500" lnSpcReduction="20000"/>
          </a:bodyPr>
          <a:lstStyle/>
          <a:p>
            <a:pPr algn="just">
              <a:lnSpc>
                <a:spcPct val="120000"/>
              </a:lnSpc>
              <a:spcBef>
                <a:spcPts val="0"/>
              </a:spcBef>
              <a:spcAft>
                <a:spcPts val="1800"/>
              </a:spcAft>
            </a:pPr>
            <a:r>
              <a:rPr lang="en-US" dirty="0"/>
              <a:t>The primary analysis was modified intention to treat, in which all randomly assigned patients in whom allocated trial medication was started were included. </a:t>
            </a:r>
          </a:p>
          <a:p>
            <a:pPr algn="just">
              <a:lnSpc>
                <a:spcPct val="120000"/>
              </a:lnSpc>
              <a:spcBef>
                <a:spcPts val="0"/>
              </a:spcBef>
              <a:spcAft>
                <a:spcPts val="1800"/>
              </a:spcAft>
            </a:pPr>
            <a:r>
              <a:rPr lang="en-US" dirty="0"/>
              <a:t>The primary efficacy outcome was estimated with a proportional odds regression analysis.</a:t>
            </a:r>
          </a:p>
          <a:p>
            <a:pPr algn="just">
              <a:lnSpc>
                <a:spcPct val="120000"/>
              </a:lnSpc>
              <a:spcBef>
                <a:spcPts val="0"/>
              </a:spcBef>
              <a:spcAft>
                <a:spcPts val="1800"/>
              </a:spcAft>
            </a:pPr>
            <a:r>
              <a:rPr lang="en-US" dirty="0"/>
              <a:t>For both primary and secondary endpoints, prespecified covariate adjustment was done to adjust for variation in baseline prognostic risk between patients.</a:t>
            </a:r>
          </a:p>
          <a:p>
            <a:pPr algn="just">
              <a:lnSpc>
                <a:spcPct val="120000"/>
              </a:lnSpc>
              <a:spcBef>
                <a:spcPts val="0"/>
              </a:spcBef>
              <a:spcAft>
                <a:spcPts val="1800"/>
              </a:spcAft>
            </a:pPr>
            <a:r>
              <a:rPr lang="en-US" dirty="0"/>
              <a:t> A  p value of less than 0·05 was considered statistically significant</a:t>
            </a:r>
          </a:p>
          <a:p>
            <a:pPr algn="just">
              <a:lnSpc>
                <a:spcPct val="120000"/>
              </a:lnSpc>
              <a:spcBef>
                <a:spcPts val="0"/>
              </a:spcBef>
              <a:spcAft>
                <a:spcPts val="1800"/>
              </a:spcAft>
            </a:pPr>
            <a:endParaRPr lang="en-US" dirty="0"/>
          </a:p>
        </p:txBody>
      </p:sp>
    </p:spTree>
    <p:extLst>
      <p:ext uri="{BB962C8B-B14F-4D97-AF65-F5344CB8AC3E}">
        <p14:creationId xmlns:p14="http://schemas.microsoft.com/office/powerpoint/2010/main" val="3632168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3F3-F7BA-447F-94C2-A69C7ED1FF14}"/>
              </a:ext>
            </a:extLst>
          </p:cNvPr>
          <p:cNvSpPr>
            <a:spLocks noGrp="1"/>
          </p:cNvSpPr>
          <p:nvPr>
            <p:ph type="title"/>
          </p:nvPr>
        </p:nvSpPr>
        <p:spPr/>
        <p:txBody>
          <a:bodyPr>
            <a:normAutofit/>
          </a:bodyPr>
          <a:lstStyle/>
          <a:p>
            <a:pPr algn="ctr"/>
            <a:r>
              <a:rPr lang="en-IN" dirty="0"/>
              <a:t>Results</a:t>
            </a:r>
          </a:p>
        </p:txBody>
      </p:sp>
      <p:sp>
        <p:nvSpPr>
          <p:cNvPr id="3" name="Content Placeholder 2">
            <a:extLst>
              <a:ext uri="{FF2B5EF4-FFF2-40B4-BE49-F238E27FC236}">
                <a16:creationId xmlns:a16="http://schemas.microsoft.com/office/drawing/2014/main" id="{E0470E1E-8B78-4779-8D85-A9875DE111E8}"/>
              </a:ext>
            </a:extLst>
          </p:cNvPr>
          <p:cNvSpPr>
            <a:spLocks noGrp="1"/>
          </p:cNvSpPr>
          <p:nvPr>
            <p:ph idx="1"/>
          </p:nvPr>
        </p:nvSpPr>
        <p:spPr>
          <a:xfrm>
            <a:off x="477158" y="1690687"/>
            <a:ext cx="11148786" cy="4802188"/>
          </a:xfrm>
        </p:spPr>
        <p:txBody>
          <a:bodyPr>
            <a:normAutofit/>
          </a:bodyPr>
          <a:lstStyle/>
          <a:p>
            <a:pPr algn="just">
              <a:lnSpc>
                <a:spcPct val="120000"/>
              </a:lnSpc>
              <a:spcBef>
                <a:spcPts val="0"/>
              </a:spcBef>
              <a:spcAft>
                <a:spcPts val="1800"/>
              </a:spcAft>
            </a:pPr>
            <a:r>
              <a:rPr lang="en-US" sz="3200" dirty="0"/>
              <a:t>Between Feb 16, 2010, and June 5, 2018, 327 of 339 patients assessed for eligibility with Guillain-Barré syndrome were included </a:t>
            </a:r>
          </a:p>
          <a:p>
            <a:pPr algn="just">
              <a:lnSpc>
                <a:spcPct val="120000"/>
              </a:lnSpc>
              <a:spcBef>
                <a:spcPts val="0"/>
              </a:spcBef>
              <a:spcAft>
                <a:spcPts val="1800"/>
              </a:spcAft>
            </a:pPr>
            <a:r>
              <a:rPr lang="en-US" sz="3200" dirty="0"/>
              <a:t>215 had a good prognosis (</a:t>
            </a:r>
            <a:r>
              <a:rPr lang="en-US" sz="3200" dirty="0" err="1"/>
              <a:t>mEGOS</a:t>
            </a:r>
            <a:r>
              <a:rPr lang="en-US" sz="3200" dirty="0"/>
              <a:t> &lt;6), and 112 had a poor prognosis (</a:t>
            </a:r>
            <a:r>
              <a:rPr lang="en-US" sz="3200" dirty="0" err="1"/>
              <a:t>mEGOS</a:t>
            </a:r>
            <a:r>
              <a:rPr lang="en-US" sz="3200" dirty="0"/>
              <a:t> ≥6) </a:t>
            </a:r>
          </a:p>
          <a:p>
            <a:pPr algn="just">
              <a:lnSpc>
                <a:spcPct val="120000"/>
              </a:lnSpc>
              <a:spcBef>
                <a:spcPts val="0"/>
              </a:spcBef>
              <a:spcAft>
                <a:spcPts val="1800"/>
              </a:spcAft>
            </a:pPr>
            <a:r>
              <a:rPr lang="en-US" sz="3200" dirty="0"/>
              <a:t>99 randomly assigned patients, 53 (54%) were assigned to the SID group and 46 (46%) to the placebo group. </a:t>
            </a:r>
          </a:p>
        </p:txBody>
      </p:sp>
    </p:spTree>
    <p:extLst>
      <p:ext uri="{BB962C8B-B14F-4D97-AF65-F5344CB8AC3E}">
        <p14:creationId xmlns:p14="http://schemas.microsoft.com/office/powerpoint/2010/main" val="579780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3B5DD1-8174-4990-BDE3-70D722905532}"/>
              </a:ext>
            </a:extLst>
          </p:cNvPr>
          <p:cNvSpPr txBox="1">
            <a:spLocks/>
          </p:cNvSpPr>
          <p:nvPr/>
        </p:nvSpPr>
        <p:spPr>
          <a:xfrm>
            <a:off x="276783" y="1240385"/>
            <a:ext cx="2669617" cy="33025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FFFF00"/>
                </a:solidFill>
                <a:latin typeface="Comic Sans MS" panose="030F0702030302020204" pitchFamily="66" charset="0"/>
                <a:ea typeface="+mj-ea"/>
                <a:cs typeface="+mj-cs"/>
              </a:defRPr>
            </a:lvl1pPr>
          </a:lstStyle>
          <a:p>
            <a:pPr algn="ctr"/>
            <a:r>
              <a:rPr lang="en-IN" dirty="0">
                <a:solidFill>
                  <a:schemeClr val="tx1"/>
                </a:solidFill>
                <a:cs typeface="Times New Roman" panose="02020603050405020304" pitchFamily="18" charset="0"/>
              </a:rPr>
              <a:t>TRIAL PROFILE</a:t>
            </a:r>
          </a:p>
        </p:txBody>
      </p:sp>
      <p:pic>
        <p:nvPicPr>
          <p:cNvPr id="10" name="Content Placeholder 4">
            <a:extLst>
              <a:ext uri="{FF2B5EF4-FFF2-40B4-BE49-F238E27FC236}">
                <a16:creationId xmlns:a16="http://schemas.microsoft.com/office/drawing/2014/main" id="{E9A7DFDA-0EED-46AE-981D-18942FAC1AE0}"/>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46424" t="16668" r="24648" b="19904"/>
          <a:stretch>
            <a:fillRect/>
          </a:stretch>
        </p:blipFill>
        <p:spPr>
          <a:xfrm>
            <a:off x="2946400" y="238336"/>
            <a:ext cx="8424936" cy="6381328"/>
          </a:xfrm>
        </p:spPr>
      </p:pic>
      <p:cxnSp>
        <p:nvCxnSpPr>
          <p:cNvPr id="11" name="Straight Arrow Connector 10">
            <a:extLst>
              <a:ext uri="{FF2B5EF4-FFF2-40B4-BE49-F238E27FC236}">
                <a16:creationId xmlns:a16="http://schemas.microsoft.com/office/drawing/2014/main" id="{A3263A31-847F-4170-B969-4F3AB5E8A92B}"/>
              </a:ext>
            </a:extLst>
          </p:cNvPr>
          <p:cNvCxnSpPr/>
          <p:nvPr/>
        </p:nvCxnSpPr>
        <p:spPr>
          <a:xfrm flipV="1">
            <a:off x="5267246" y="623197"/>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6A7FC6-8277-483B-A1E7-FDC50E2E3C9B}"/>
              </a:ext>
            </a:extLst>
          </p:cNvPr>
          <p:cNvCxnSpPr/>
          <p:nvPr/>
        </p:nvCxnSpPr>
        <p:spPr>
          <a:xfrm flipV="1">
            <a:off x="5212006" y="1847333"/>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96F796-64FC-4286-9B94-D1F1157BD96E}"/>
              </a:ext>
            </a:extLst>
          </p:cNvPr>
          <p:cNvCxnSpPr/>
          <p:nvPr/>
        </p:nvCxnSpPr>
        <p:spPr>
          <a:xfrm flipV="1">
            <a:off x="4259134" y="2711429"/>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A6DFF4-2677-4B84-BA8A-CCC66B3CE7B9}"/>
              </a:ext>
            </a:extLst>
          </p:cNvPr>
          <p:cNvCxnSpPr/>
          <p:nvPr/>
        </p:nvCxnSpPr>
        <p:spPr>
          <a:xfrm flipV="1">
            <a:off x="6367086" y="2598741"/>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E8435D-F008-4D86-A66B-4CAF461AE3EF}"/>
              </a:ext>
            </a:extLst>
          </p:cNvPr>
          <p:cNvCxnSpPr/>
          <p:nvPr/>
        </p:nvCxnSpPr>
        <p:spPr>
          <a:xfrm flipV="1">
            <a:off x="3971102" y="3935565"/>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4B7D1A-FFB2-498B-AC88-90DA22E56BEA}"/>
              </a:ext>
            </a:extLst>
          </p:cNvPr>
          <p:cNvCxnSpPr/>
          <p:nvPr/>
        </p:nvCxnSpPr>
        <p:spPr>
          <a:xfrm flipV="1">
            <a:off x="2818974" y="4871669"/>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BA335D-82DE-4B40-BCC9-BB1096CEDEED}"/>
              </a:ext>
            </a:extLst>
          </p:cNvPr>
          <p:cNvCxnSpPr/>
          <p:nvPr/>
        </p:nvCxnSpPr>
        <p:spPr>
          <a:xfrm flipV="1">
            <a:off x="7103450" y="4943677"/>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43A617-7C23-4DC1-A7FF-CEEA61EA0A4F}"/>
              </a:ext>
            </a:extLst>
          </p:cNvPr>
          <p:cNvCxnSpPr/>
          <p:nvPr/>
        </p:nvCxnSpPr>
        <p:spPr>
          <a:xfrm flipV="1">
            <a:off x="2602950" y="6331632"/>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7447C3-F63F-450A-B060-F6B0389C46C1}"/>
              </a:ext>
            </a:extLst>
          </p:cNvPr>
          <p:cNvCxnSpPr/>
          <p:nvPr/>
        </p:nvCxnSpPr>
        <p:spPr>
          <a:xfrm flipV="1">
            <a:off x="6950141" y="6331632"/>
            <a:ext cx="360040" cy="288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4168-532A-44BF-8610-6667C41A0F38}"/>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613CA325-553D-4110-843A-04F03EDD19C2}"/>
              </a:ext>
            </a:extLst>
          </p:cNvPr>
          <p:cNvSpPr>
            <a:spLocks noGrp="1"/>
          </p:cNvSpPr>
          <p:nvPr>
            <p:ph idx="1"/>
          </p:nvPr>
        </p:nvSpPr>
        <p:spPr>
          <a:xfrm>
            <a:off x="707571" y="1578882"/>
            <a:ext cx="11121571" cy="4667250"/>
          </a:xfrm>
        </p:spPr>
        <p:txBody>
          <a:bodyPr>
            <a:noAutofit/>
          </a:bodyPr>
          <a:lstStyle/>
          <a:p>
            <a:pPr algn="just">
              <a:lnSpc>
                <a:spcPct val="100000"/>
              </a:lnSpc>
              <a:spcBef>
                <a:spcPts val="0"/>
              </a:spcBef>
              <a:spcAft>
                <a:spcPts val="600"/>
              </a:spcAft>
            </a:pPr>
            <a:r>
              <a:rPr lang="en-US" sz="3600" dirty="0"/>
              <a:t>Background </a:t>
            </a:r>
          </a:p>
          <a:p>
            <a:pPr algn="just">
              <a:lnSpc>
                <a:spcPct val="100000"/>
              </a:lnSpc>
              <a:spcBef>
                <a:spcPts val="0"/>
              </a:spcBef>
              <a:spcAft>
                <a:spcPts val="600"/>
              </a:spcAft>
            </a:pPr>
            <a:r>
              <a:rPr lang="en-US" sz="3600" dirty="0"/>
              <a:t>Discussion of article</a:t>
            </a:r>
          </a:p>
          <a:p>
            <a:pPr lvl="1" algn="just">
              <a:lnSpc>
                <a:spcPct val="100000"/>
              </a:lnSpc>
              <a:spcBef>
                <a:spcPts val="0"/>
              </a:spcBef>
              <a:spcAft>
                <a:spcPts val="600"/>
              </a:spcAft>
            </a:pPr>
            <a:r>
              <a:rPr lang="en-US" sz="3600" dirty="0"/>
              <a:t>Materials and methods</a:t>
            </a:r>
          </a:p>
          <a:p>
            <a:pPr lvl="1" algn="just">
              <a:lnSpc>
                <a:spcPct val="100000"/>
              </a:lnSpc>
              <a:spcBef>
                <a:spcPts val="0"/>
              </a:spcBef>
              <a:spcAft>
                <a:spcPts val="600"/>
              </a:spcAft>
            </a:pPr>
            <a:r>
              <a:rPr lang="en-US" sz="3600" dirty="0"/>
              <a:t>Study design</a:t>
            </a:r>
          </a:p>
          <a:p>
            <a:pPr lvl="1" algn="just">
              <a:lnSpc>
                <a:spcPct val="100000"/>
              </a:lnSpc>
              <a:spcBef>
                <a:spcPts val="0"/>
              </a:spcBef>
              <a:spcAft>
                <a:spcPts val="600"/>
              </a:spcAft>
            </a:pPr>
            <a:r>
              <a:rPr lang="en-US" sz="3600" dirty="0"/>
              <a:t>Results</a:t>
            </a:r>
          </a:p>
          <a:p>
            <a:pPr lvl="1" algn="just">
              <a:lnSpc>
                <a:spcPct val="100000"/>
              </a:lnSpc>
              <a:spcBef>
                <a:spcPts val="0"/>
              </a:spcBef>
              <a:spcAft>
                <a:spcPts val="600"/>
              </a:spcAft>
            </a:pPr>
            <a:r>
              <a:rPr lang="en-US" sz="3600" dirty="0"/>
              <a:t>Discussion</a:t>
            </a:r>
          </a:p>
          <a:p>
            <a:pPr algn="just">
              <a:lnSpc>
                <a:spcPct val="100000"/>
              </a:lnSpc>
              <a:spcBef>
                <a:spcPts val="0"/>
              </a:spcBef>
              <a:spcAft>
                <a:spcPts val="600"/>
              </a:spcAft>
            </a:pPr>
            <a:r>
              <a:rPr lang="en-US" sz="3600" dirty="0"/>
              <a:t>Conclusions</a:t>
            </a:r>
          </a:p>
          <a:p>
            <a:pPr algn="just">
              <a:lnSpc>
                <a:spcPct val="100000"/>
              </a:lnSpc>
              <a:spcBef>
                <a:spcPts val="0"/>
              </a:spcBef>
              <a:spcAft>
                <a:spcPts val="600"/>
              </a:spcAft>
            </a:pPr>
            <a:r>
              <a:rPr lang="en-US" sz="3600" dirty="0"/>
              <a:t>Critical Appraisal</a:t>
            </a:r>
          </a:p>
        </p:txBody>
      </p:sp>
    </p:spTree>
    <p:extLst>
      <p:ext uri="{BB962C8B-B14F-4D97-AF65-F5344CB8AC3E}">
        <p14:creationId xmlns:p14="http://schemas.microsoft.com/office/powerpoint/2010/main" val="160561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8A91-4607-4EAD-85B2-860E010744E8}"/>
              </a:ext>
            </a:extLst>
          </p:cNvPr>
          <p:cNvSpPr>
            <a:spLocks noGrp="1"/>
          </p:cNvSpPr>
          <p:nvPr>
            <p:ph type="title"/>
          </p:nvPr>
        </p:nvSpPr>
        <p:spPr>
          <a:xfrm>
            <a:off x="2971800" y="0"/>
            <a:ext cx="7086600" cy="1325563"/>
          </a:xfrm>
        </p:spPr>
        <p:txBody>
          <a:bodyPr/>
          <a:lstStyle/>
          <a:p>
            <a:r>
              <a:rPr lang="en-IN" dirty="0"/>
              <a:t>Baseline characteristics</a:t>
            </a:r>
          </a:p>
        </p:txBody>
      </p:sp>
      <p:pic>
        <p:nvPicPr>
          <p:cNvPr id="4" name="Content Placeholder 3">
            <a:extLst>
              <a:ext uri="{FF2B5EF4-FFF2-40B4-BE49-F238E27FC236}">
                <a16:creationId xmlns:a16="http://schemas.microsoft.com/office/drawing/2014/main" id="{A61CAD9F-9D70-4E25-B04C-A58AC254E26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888" t="19201" r="46850" b="23400"/>
          <a:stretch>
            <a:fillRect/>
          </a:stretch>
        </p:blipFill>
        <p:spPr>
          <a:xfrm>
            <a:off x="3038928" y="1081313"/>
            <a:ext cx="6952343" cy="5776687"/>
          </a:xfrm>
          <a:prstGeom prst="rect">
            <a:avLst/>
          </a:prstGeom>
        </p:spPr>
      </p:pic>
      <p:sp>
        <p:nvSpPr>
          <p:cNvPr id="5" name="Rectangle 4">
            <a:extLst>
              <a:ext uri="{FF2B5EF4-FFF2-40B4-BE49-F238E27FC236}">
                <a16:creationId xmlns:a16="http://schemas.microsoft.com/office/drawing/2014/main" id="{80CEC0BF-7ACD-48C3-BCAB-C2D516174AD4}"/>
              </a:ext>
            </a:extLst>
          </p:cNvPr>
          <p:cNvSpPr/>
          <p:nvPr/>
        </p:nvSpPr>
        <p:spPr>
          <a:xfrm>
            <a:off x="3038928" y="1465943"/>
            <a:ext cx="6729186" cy="20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D9F425D-86B4-4DEB-B26B-45E1412E4C1E}"/>
              </a:ext>
            </a:extLst>
          </p:cNvPr>
          <p:cNvSpPr/>
          <p:nvPr/>
        </p:nvSpPr>
        <p:spPr>
          <a:xfrm>
            <a:off x="3038928" y="2261733"/>
            <a:ext cx="6729186" cy="20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2673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1B93-1786-4342-894D-FA950C5A41B0}"/>
              </a:ext>
            </a:extLst>
          </p:cNvPr>
          <p:cNvSpPr>
            <a:spLocks noGrp="1"/>
          </p:cNvSpPr>
          <p:nvPr>
            <p:ph type="title"/>
          </p:nvPr>
        </p:nvSpPr>
        <p:spPr>
          <a:xfrm>
            <a:off x="521445" y="1747612"/>
            <a:ext cx="2616200" cy="1565274"/>
          </a:xfrm>
        </p:spPr>
        <p:txBody>
          <a:bodyPr>
            <a:normAutofit/>
          </a:bodyPr>
          <a:lstStyle/>
          <a:p>
            <a:r>
              <a:rPr lang="en-IN" altLang="en-US" dirty="0"/>
              <a:t>Outcome </a:t>
            </a:r>
            <a:endParaRPr lang="en-IN" dirty="0"/>
          </a:p>
        </p:txBody>
      </p:sp>
      <p:pic>
        <p:nvPicPr>
          <p:cNvPr id="4" name="Content Placeholder 3">
            <a:extLst>
              <a:ext uri="{FF2B5EF4-FFF2-40B4-BE49-F238E27FC236}">
                <a16:creationId xmlns:a16="http://schemas.microsoft.com/office/drawing/2014/main" id="{DEA9B863-39FB-4100-B504-EFDEC14D1342}"/>
              </a:ext>
            </a:extLst>
          </p:cNvPr>
          <p:cNvPicPr>
            <a:picLocks noChangeAspect="1"/>
          </p:cNvPicPr>
          <p:nvPr/>
        </p:nvPicPr>
        <p:blipFill rotWithShape="1">
          <a:blip r:embed="rId2"/>
          <a:srcRect b="11320"/>
          <a:stretch/>
        </p:blipFill>
        <p:spPr>
          <a:xfrm>
            <a:off x="3137645" y="0"/>
            <a:ext cx="9054355" cy="6858000"/>
          </a:xfrm>
          <a:prstGeom prst="rect">
            <a:avLst/>
          </a:prstGeom>
        </p:spPr>
      </p:pic>
      <p:sp>
        <p:nvSpPr>
          <p:cNvPr id="5" name="Rectangle 4">
            <a:extLst>
              <a:ext uri="{FF2B5EF4-FFF2-40B4-BE49-F238E27FC236}">
                <a16:creationId xmlns:a16="http://schemas.microsoft.com/office/drawing/2014/main" id="{6195F224-9D94-4241-87F6-CB53B336FF84}"/>
              </a:ext>
            </a:extLst>
          </p:cNvPr>
          <p:cNvSpPr/>
          <p:nvPr/>
        </p:nvSpPr>
        <p:spPr>
          <a:xfrm>
            <a:off x="7226139" y="770278"/>
            <a:ext cx="4624615" cy="285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690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CF91-AAFA-466F-BDE8-F22FCEA2AF9E}"/>
              </a:ext>
            </a:extLst>
          </p:cNvPr>
          <p:cNvSpPr>
            <a:spLocks noGrp="1"/>
          </p:cNvSpPr>
          <p:nvPr>
            <p:ph type="title"/>
          </p:nvPr>
        </p:nvSpPr>
        <p:spPr/>
        <p:txBody>
          <a:bodyPr/>
          <a:lstStyle/>
          <a:p>
            <a:pPr algn="ctr"/>
            <a:r>
              <a:rPr lang="en-IN" dirty="0"/>
              <a:t>Outcomes </a:t>
            </a:r>
          </a:p>
        </p:txBody>
      </p:sp>
      <p:pic>
        <p:nvPicPr>
          <p:cNvPr id="4" name="Content Placeholder 3">
            <a:extLst>
              <a:ext uri="{FF2B5EF4-FFF2-40B4-BE49-F238E27FC236}">
                <a16:creationId xmlns:a16="http://schemas.microsoft.com/office/drawing/2014/main" id="{EB19DDBC-836F-4941-96A1-94C0FF4C1E6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100" t="47200" r="24013" b="29000"/>
          <a:stretch>
            <a:fillRect/>
          </a:stretch>
        </p:blipFill>
        <p:spPr>
          <a:xfrm>
            <a:off x="0" y="1993369"/>
            <a:ext cx="12149784" cy="3623660"/>
          </a:xfrm>
          <a:prstGeom prst="rect">
            <a:avLst/>
          </a:prstGeom>
        </p:spPr>
      </p:pic>
    </p:spTree>
    <p:extLst>
      <p:ext uri="{BB962C8B-B14F-4D97-AF65-F5344CB8AC3E}">
        <p14:creationId xmlns:p14="http://schemas.microsoft.com/office/powerpoint/2010/main" val="32071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176F-7EC5-48C7-B48C-A43AE8BA8CA9}"/>
              </a:ext>
            </a:extLst>
          </p:cNvPr>
          <p:cNvSpPr>
            <a:spLocks noGrp="1"/>
          </p:cNvSpPr>
          <p:nvPr>
            <p:ph type="title"/>
          </p:nvPr>
        </p:nvSpPr>
        <p:spPr>
          <a:xfrm>
            <a:off x="123371" y="176439"/>
            <a:ext cx="11945257" cy="1216932"/>
          </a:xfrm>
        </p:spPr>
        <p:txBody>
          <a:bodyPr>
            <a:normAutofit/>
          </a:bodyPr>
          <a:lstStyle/>
          <a:p>
            <a:pPr algn="ctr"/>
            <a:r>
              <a:rPr lang="en-US" dirty="0"/>
              <a:t>MRC sum score during the disease course</a:t>
            </a:r>
            <a:endParaRPr lang="en-IN" dirty="0"/>
          </a:p>
        </p:txBody>
      </p:sp>
      <p:pic>
        <p:nvPicPr>
          <p:cNvPr id="4" name="Content Placeholder 2">
            <a:extLst>
              <a:ext uri="{FF2B5EF4-FFF2-40B4-BE49-F238E27FC236}">
                <a16:creationId xmlns:a16="http://schemas.microsoft.com/office/drawing/2014/main" id="{2441406C-F95D-43BD-A848-5BB080C3B2DE}"/>
              </a:ext>
            </a:extLst>
          </p:cNvPr>
          <p:cNvPicPr>
            <a:picLocks noGrp="1" noChangeAspect="1"/>
          </p:cNvPicPr>
          <p:nvPr>
            <p:ph idx="1"/>
          </p:nvPr>
        </p:nvPicPr>
        <p:blipFill rotWithShape="1">
          <a:blip r:embed="rId2"/>
          <a:srcRect t="8973"/>
          <a:stretch/>
        </p:blipFill>
        <p:spPr>
          <a:xfrm>
            <a:off x="1670213" y="1172754"/>
            <a:ext cx="9141860" cy="5685246"/>
          </a:xfrm>
          <a:prstGeom prst="rect">
            <a:avLst/>
          </a:prstGeom>
        </p:spPr>
      </p:pic>
    </p:spTree>
    <p:extLst>
      <p:ext uri="{BB962C8B-B14F-4D97-AF65-F5344CB8AC3E}">
        <p14:creationId xmlns:p14="http://schemas.microsoft.com/office/powerpoint/2010/main" val="1086729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2">
            <a:extLst>
              <a:ext uri="{FF2B5EF4-FFF2-40B4-BE49-F238E27FC236}">
                <a16:creationId xmlns:a16="http://schemas.microsoft.com/office/drawing/2014/main" id="{D3229DBE-C297-46F5-8CD1-0FB59D95526F}"/>
              </a:ext>
            </a:extLst>
          </p:cNvPr>
          <p:cNvPicPr>
            <a:picLocks noGrp="1" noChangeAspect="1"/>
          </p:cNvPicPr>
          <p:nvPr>
            <p:ph idx="1"/>
          </p:nvPr>
        </p:nvPicPr>
        <p:blipFill>
          <a:blip r:embed="rId2"/>
          <a:stretch>
            <a:fillRect/>
          </a:stretch>
        </p:blipFill>
        <p:spPr>
          <a:xfrm>
            <a:off x="1121835" y="643467"/>
            <a:ext cx="994832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87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Graphical user interface&#10;&#10;Description automatically generated">
            <a:extLst>
              <a:ext uri="{FF2B5EF4-FFF2-40B4-BE49-F238E27FC236}">
                <a16:creationId xmlns:a16="http://schemas.microsoft.com/office/drawing/2014/main" id="{E084AE5A-6FE8-4886-A535-F33ED3F0FE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349" t="33141" r="34152" b="36572"/>
          <a:stretch>
            <a:fillRect/>
          </a:stretch>
        </p:blipFill>
        <p:spPr>
          <a:xfrm>
            <a:off x="1279593" y="1286933"/>
            <a:ext cx="10300472" cy="5571067"/>
          </a:xfrm>
          <a:prstGeom prst="rect">
            <a:avLst/>
          </a:prstGeom>
        </p:spPr>
      </p:pic>
      <p:sp>
        <p:nvSpPr>
          <p:cNvPr id="6" name="TextBox 5">
            <a:extLst>
              <a:ext uri="{FF2B5EF4-FFF2-40B4-BE49-F238E27FC236}">
                <a16:creationId xmlns:a16="http://schemas.microsoft.com/office/drawing/2014/main" id="{E2CE2A84-9A65-4DED-BF42-14371EA245EC}"/>
              </a:ext>
            </a:extLst>
          </p:cNvPr>
          <p:cNvSpPr txBox="1"/>
          <p:nvPr/>
        </p:nvSpPr>
        <p:spPr>
          <a:xfrm>
            <a:off x="0" y="274134"/>
            <a:ext cx="12075886" cy="707886"/>
          </a:xfrm>
          <a:prstGeom prst="rect">
            <a:avLst/>
          </a:prstGeom>
          <a:noFill/>
        </p:spPr>
        <p:txBody>
          <a:bodyPr wrap="square">
            <a:spAutoFit/>
          </a:bodyPr>
          <a:lstStyle/>
          <a:p>
            <a:pPr algn="ctr"/>
            <a:r>
              <a:rPr lang="en-US" sz="4000" b="1" dirty="0">
                <a:solidFill>
                  <a:srgbClr val="0070C0"/>
                </a:solidFill>
                <a:latin typeface="Comic Sans MS" panose="030F0702030302020204" pitchFamily="66" charset="0"/>
                <a:cs typeface="Times New Roman" panose="02020603050405020304" pitchFamily="18" charset="0"/>
              </a:rPr>
              <a:t>GBS disability score during the disease course</a:t>
            </a:r>
            <a:endParaRPr lang="en-IN" sz="40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81856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6336-62EF-4B99-B745-5F9F902449AD}"/>
              </a:ext>
            </a:extLst>
          </p:cNvPr>
          <p:cNvSpPr>
            <a:spLocks noGrp="1"/>
          </p:cNvSpPr>
          <p:nvPr>
            <p:ph type="title"/>
          </p:nvPr>
        </p:nvSpPr>
        <p:spPr>
          <a:xfrm>
            <a:off x="8476342" y="2397125"/>
            <a:ext cx="2891971" cy="1325563"/>
          </a:xfrm>
        </p:spPr>
        <p:txBody>
          <a:bodyPr/>
          <a:lstStyle/>
          <a:p>
            <a:pPr algn="r"/>
            <a:r>
              <a:rPr lang="en-IN" dirty="0"/>
              <a:t>Subgroup analysis</a:t>
            </a:r>
          </a:p>
        </p:txBody>
      </p:sp>
      <p:pic>
        <p:nvPicPr>
          <p:cNvPr id="4" name="Content Placeholder 3">
            <a:extLst>
              <a:ext uri="{FF2B5EF4-FFF2-40B4-BE49-F238E27FC236}">
                <a16:creationId xmlns:a16="http://schemas.microsoft.com/office/drawing/2014/main" id="{F21C1008-86A0-425E-BC6D-D1577635E5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438" t="23401" r="46850" b="19862"/>
          <a:stretch>
            <a:fillRect/>
          </a:stretch>
        </p:blipFill>
        <p:spPr>
          <a:xfrm>
            <a:off x="0" y="0"/>
            <a:ext cx="7721600" cy="6907834"/>
          </a:xfrm>
          <a:prstGeom prst="rect">
            <a:avLst/>
          </a:prstGeom>
        </p:spPr>
      </p:pic>
    </p:spTree>
    <p:extLst>
      <p:ext uri="{BB962C8B-B14F-4D97-AF65-F5344CB8AC3E}">
        <p14:creationId xmlns:p14="http://schemas.microsoft.com/office/powerpoint/2010/main" val="2094448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514A-D768-40C2-96B7-84F8F12C923E}"/>
              </a:ext>
            </a:extLst>
          </p:cNvPr>
          <p:cNvSpPr>
            <a:spLocks noGrp="1"/>
          </p:cNvSpPr>
          <p:nvPr>
            <p:ph type="title"/>
          </p:nvPr>
        </p:nvSpPr>
        <p:spPr/>
        <p:txBody>
          <a:bodyPr/>
          <a:lstStyle/>
          <a:p>
            <a:r>
              <a:rPr lang="en-IN" dirty="0"/>
              <a:t>Serious adverse events</a:t>
            </a:r>
          </a:p>
        </p:txBody>
      </p:sp>
      <p:pic>
        <p:nvPicPr>
          <p:cNvPr id="4" name="Picture 3">
            <a:extLst>
              <a:ext uri="{FF2B5EF4-FFF2-40B4-BE49-F238E27FC236}">
                <a16:creationId xmlns:a16="http://schemas.microsoft.com/office/drawing/2014/main" id="{C5B0A7D4-A2CE-442D-8D3B-32E39552B269}"/>
              </a:ext>
            </a:extLst>
          </p:cNvPr>
          <p:cNvPicPr>
            <a:picLocks noChangeAspect="1"/>
          </p:cNvPicPr>
          <p:nvPr/>
        </p:nvPicPr>
        <p:blipFill rotWithShape="1">
          <a:blip r:embed="rId2">
            <a:extLst>
              <a:ext uri="{28A0092B-C50C-407E-A947-70E740481C1C}">
                <a14:useLocalDpi xmlns:a14="http://schemas.microsoft.com/office/drawing/2010/main" val="0"/>
              </a:ext>
            </a:extLst>
          </a:blip>
          <a:srcRect l="46063" t="30400" r="32675" b="32551"/>
          <a:stretch>
            <a:fillRect/>
          </a:stretch>
        </p:blipFill>
        <p:spPr>
          <a:xfrm>
            <a:off x="2228590" y="1508143"/>
            <a:ext cx="8712968" cy="4825001"/>
          </a:xfrm>
          <a:prstGeom prst="rect">
            <a:avLst/>
          </a:prstGeom>
        </p:spPr>
      </p:pic>
      <p:cxnSp>
        <p:nvCxnSpPr>
          <p:cNvPr id="5" name="Straight Arrow Connector 4">
            <a:extLst>
              <a:ext uri="{FF2B5EF4-FFF2-40B4-BE49-F238E27FC236}">
                <a16:creationId xmlns:a16="http://schemas.microsoft.com/office/drawing/2014/main" id="{ADFCD645-11D7-4CAC-A2A8-DF8ABA3B06DB}"/>
              </a:ext>
            </a:extLst>
          </p:cNvPr>
          <p:cNvCxnSpPr/>
          <p:nvPr/>
        </p:nvCxnSpPr>
        <p:spPr>
          <a:xfrm flipV="1">
            <a:off x="6096000" y="1988840"/>
            <a:ext cx="360040" cy="2160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19CD79C-A88D-4CF0-8E35-6785BDAEB971}"/>
              </a:ext>
            </a:extLst>
          </p:cNvPr>
          <p:cNvCxnSpPr/>
          <p:nvPr/>
        </p:nvCxnSpPr>
        <p:spPr>
          <a:xfrm flipV="1">
            <a:off x="7752184" y="1916832"/>
            <a:ext cx="360040" cy="2160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3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694D-E127-4A29-BD54-0DBE852B3027}"/>
              </a:ext>
            </a:extLst>
          </p:cNvPr>
          <p:cNvSpPr>
            <a:spLocks noGrp="1"/>
          </p:cNvSpPr>
          <p:nvPr>
            <p:ph type="title"/>
          </p:nvPr>
        </p:nvSpPr>
        <p:spPr/>
        <p:txBody>
          <a:bodyPr/>
          <a:lstStyle/>
          <a:p>
            <a:pPr algn="ctr"/>
            <a:r>
              <a:rPr lang="en-IN" dirty="0"/>
              <a:t>Discussion</a:t>
            </a:r>
          </a:p>
        </p:txBody>
      </p:sp>
      <p:sp>
        <p:nvSpPr>
          <p:cNvPr id="3" name="Content Placeholder 2">
            <a:extLst>
              <a:ext uri="{FF2B5EF4-FFF2-40B4-BE49-F238E27FC236}">
                <a16:creationId xmlns:a16="http://schemas.microsoft.com/office/drawing/2014/main" id="{DF501BB0-5649-40A2-BA40-E3E7C843D122}"/>
              </a:ext>
            </a:extLst>
          </p:cNvPr>
          <p:cNvSpPr>
            <a:spLocks noGrp="1"/>
          </p:cNvSpPr>
          <p:nvPr>
            <p:ph idx="1"/>
          </p:nvPr>
        </p:nvSpPr>
        <p:spPr/>
        <p:txBody>
          <a:bodyPr>
            <a:normAutofit fontScale="92500" lnSpcReduction="10000"/>
          </a:bodyPr>
          <a:lstStyle/>
          <a:p>
            <a:pPr algn="just">
              <a:lnSpc>
                <a:spcPct val="120000"/>
              </a:lnSpc>
              <a:spcBef>
                <a:spcPts val="0"/>
              </a:spcBef>
              <a:spcAft>
                <a:spcPts val="1800"/>
              </a:spcAft>
            </a:pPr>
            <a:r>
              <a:rPr lang="en-US" dirty="0"/>
              <a:t>This </a:t>
            </a:r>
            <a:r>
              <a:rPr lang="en-US" b="1" dirty="0">
                <a:solidFill>
                  <a:srgbClr val="92D050"/>
                </a:solidFill>
              </a:rPr>
              <a:t>randomized trial did not show a significant clinical benefit of SID </a:t>
            </a:r>
            <a:r>
              <a:rPr lang="en-US" dirty="0"/>
              <a:t>in selected patients with Guillain-Barre syndrome who had a predicted poor outcome after a first course of intravenous immunoglobulin.</a:t>
            </a:r>
          </a:p>
          <a:p>
            <a:pPr algn="just">
              <a:lnSpc>
                <a:spcPct val="120000"/>
              </a:lnSpc>
              <a:spcBef>
                <a:spcPts val="0"/>
              </a:spcBef>
              <a:spcAft>
                <a:spcPts val="1800"/>
              </a:spcAft>
            </a:pPr>
            <a:r>
              <a:rPr lang="en-US" dirty="0"/>
              <a:t>Results </a:t>
            </a:r>
            <a:r>
              <a:rPr lang="en-US" b="1" dirty="0">
                <a:solidFill>
                  <a:srgbClr val="92D050"/>
                </a:solidFill>
              </a:rPr>
              <a:t>complement earlier studies</a:t>
            </a:r>
            <a:r>
              <a:rPr lang="en-US" dirty="0"/>
              <a:t>, which found that additional immunotherapy (</a:t>
            </a:r>
            <a:r>
              <a:rPr lang="en-US" dirty="0" err="1"/>
              <a:t>ie</a:t>
            </a:r>
            <a:r>
              <a:rPr lang="en-US" dirty="0"/>
              <a:t>, either intravenous immunoglobulin after plasma exchange, six instead of four cycles of plasma exchange, or intravenous methylprednisolone with intravenous immunoglobulin) in the general Guillain-Barre syndrome population was not beneficial</a:t>
            </a:r>
            <a:endParaRPr lang="en-IN" dirty="0"/>
          </a:p>
        </p:txBody>
      </p:sp>
    </p:spTree>
    <p:extLst>
      <p:ext uri="{BB962C8B-B14F-4D97-AF65-F5344CB8AC3E}">
        <p14:creationId xmlns:p14="http://schemas.microsoft.com/office/powerpoint/2010/main" val="2463729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0D17-C539-4D1B-9494-AB00756FB9D6}"/>
              </a:ext>
            </a:extLst>
          </p:cNvPr>
          <p:cNvSpPr>
            <a:spLocks noGrp="1"/>
          </p:cNvSpPr>
          <p:nvPr>
            <p:ph type="title"/>
          </p:nvPr>
        </p:nvSpPr>
        <p:spPr/>
        <p:txBody>
          <a:bodyPr/>
          <a:lstStyle/>
          <a:p>
            <a:pPr algn="ctr"/>
            <a:r>
              <a:rPr lang="en-IN" dirty="0"/>
              <a:t>Discussion</a:t>
            </a:r>
          </a:p>
        </p:txBody>
      </p:sp>
      <p:sp>
        <p:nvSpPr>
          <p:cNvPr id="3" name="Content Placeholder 2">
            <a:extLst>
              <a:ext uri="{FF2B5EF4-FFF2-40B4-BE49-F238E27FC236}">
                <a16:creationId xmlns:a16="http://schemas.microsoft.com/office/drawing/2014/main" id="{21C9D803-2E1E-4BED-9B38-E905A552808D}"/>
              </a:ext>
            </a:extLst>
          </p:cNvPr>
          <p:cNvSpPr>
            <a:spLocks noGrp="1"/>
          </p:cNvSpPr>
          <p:nvPr>
            <p:ph idx="1"/>
          </p:nvPr>
        </p:nvSpPr>
        <p:spPr/>
        <p:txBody>
          <a:bodyPr>
            <a:normAutofit fontScale="92500"/>
          </a:bodyPr>
          <a:lstStyle/>
          <a:p>
            <a:pPr algn="just">
              <a:lnSpc>
                <a:spcPct val="110000"/>
              </a:lnSpc>
              <a:spcBef>
                <a:spcPts val="0"/>
              </a:spcBef>
              <a:spcAft>
                <a:spcPts val="1800"/>
              </a:spcAft>
            </a:pPr>
            <a:r>
              <a:rPr lang="en-US" sz="3200" dirty="0"/>
              <a:t>This trial showed that </a:t>
            </a:r>
            <a:r>
              <a:rPr lang="en-US" sz="3200" b="1" dirty="0">
                <a:solidFill>
                  <a:srgbClr val="92D050"/>
                </a:solidFill>
              </a:rPr>
              <a:t>SID is able to increase the serum IgG concentration </a:t>
            </a:r>
            <a:r>
              <a:rPr lang="en-US" sz="3200" dirty="0"/>
              <a:t>further and for a prolonged period of time than controls, but this effect did not improve outcome.</a:t>
            </a:r>
          </a:p>
          <a:p>
            <a:pPr algn="just">
              <a:lnSpc>
                <a:spcPct val="110000"/>
              </a:lnSpc>
              <a:spcBef>
                <a:spcPts val="0"/>
              </a:spcBef>
              <a:spcAft>
                <a:spcPts val="1800"/>
              </a:spcAft>
            </a:pPr>
            <a:r>
              <a:rPr lang="en-US" sz="3200" dirty="0"/>
              <a:t>Relatively small rise in serum IgG after standard intravenous immunoglobulin treatment is an indicator for disease severity or more rapid intravenous immunoglobulin catabolism,</a:t>
            </a:r>
            <a:r>
              <a:rPr lang="en-US" sz="3200" b="1" dirty="0">
                <a:solidFill>
                  <a:srgbClr val="92D050"/>
                </a:solidFill>
              </a:rPr>
              <a:t> rather than a target for therapy.</a:t>
            </a:r>
            <a:endParaRPr lang="en-IN" sz="3200" b="1" dirty="0">
              <a:solidFill>
                <a:srgbClr val="92D050"/>
              </a:solidFill>
            </a:endParaRPr>
          </a:p>
        </p:txBody>
      </p:sp>
    </p:spTree>
    <p:extLst>
      <p:ext uri="{BB962C8B-B14F-4D97-AF65-F5344CB8AC3E}">
        <p14:creationId xmlns:p14="http://schemas.microsoft.com/office/powerpoint/2010/main" val="234495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4168-532A-44BF-8610-6667C41A0F38}"/>
              </a:ext>
            </a:extLst>
          </p:cNvPr>
          <p:cNvSpPr>
            <a:spLocks noGrp="1"/>
          </p:cNvSpPr>
          <p:nvPr>
            <p:ph type="title"/>
          </p:nvPr>
        </p:nvSpPr>
        <p:spPr/>
        <p:txBody>
          <a:bodyPr/>
          <a:lstStyle/>
          <a:p>
            <a:pPr algn="ctr"/>
            <a:r>
              <a:rPr lang="en-US" dirty="0"/>
              <a:t>Background </a:t>
            </a:r>
          </a:p>
        </p:txBody>
      </p:sp>
      <p:sp>
        <p:nvSpPr>
          <p:cNvPr id="3" name="Content Placeholder 2">
            <a:extLst>
              <a:ext uri="{FF2B5EF4-FFF2-40B4-BE49-F238E27FC236}">
                <a16:creationId xmlns:a16="http://schemas.microsoft.com/office/drawing/2014/main" id="{613CA325-553D-4110-843A-04F03EDD19C2}"/>
              </a:ext>
            </a:extLst>
          </p:cNvPr>
          <p:cNvSpPr>
            <a:spLocks noGrp="1"/>
          </p:cNvSpPr>
          <p:nvPr>
            <p:ph idx="1"/>
          </p:nvPr>
        </p:nvSpPr>
        <p:spPr>
          <a:xfrm>
            <a:off x="707571" y="1578882"/>
            <a:ext cx="11121571" cy="4667250"/>
          </a:xfrm>
        </p:spPr>
        <p:txBody>
          <a:bodyPr>
            <a:noAutofit/>
          </a:bodyPr>
          <a:lstStyle/>
          <a:p>
            <a:pPr algn="just">
              <a:lnSpc>
                <a:spcPct val="100000"/>
              </a:lnSpc>
              <a:spcBef>
                <a:spcPts val="0"/>
              </a:spcBef>
              <a:spcAft>
                <a:spcPts val="1200"/>
              </a:spcAft>
            </a:pPr>
            <a:r>
              <a:rPr lang="en-US" sz="3600" dirty="0"/>
              <a:t>GBS is a polyradiculoneuropathy </a:t>
            </a:r>
          </a:p>
          <a:p>
            <a:pPr algn="just">
              <a:lnSpc>
                <a:spcPct val="100000"/>
              </a:lnSpc>
              <a:spcBef>
                <a:spcPts val="0"/>
              </a:spcBef>
              <a:spcAft>
                <a:spcPts val="1200"/>
              </a:spcAft>
            </a:pPr>
            <a:r>
              <a:rPr lang="en-US" sz="3600" dirty="0"/>
              <a:t>Monophasic course with rapidly progressive limb weakness.</a:t>
            </a:r>
          </a:p>
          <a:p>
            <a:pPr algn="just">
              <a:lnSpc>
                <a:spcPct val="100000"/>
              </a:lnSpc>
              <a:spcBef>
                <a:spcPts val="0"/>
              </a:spcBef>
              <a:spcAft>
                <a:spcPts val="1200"/>
              </a:spcAft>
            </a:pPr>
            <a:r>
              <a:rPr lang="en-US" sz="3600" dirty="0"/>
              <a:t>GBS affects 0·81–1·89 per 100000 people annually worldwide. </a:t>
            </a:r>
          </a:p>
          <a:p>
            <a:pPr algn="just">
              <a:lnSpc>
                <a:spcPct val="100000"/>
              </a:lnSpc>
              <a:spcBef>
                <a:spcPts val="0"/>
              </a:spcBef>
              <a:spcAft>
                <a:spcPts val="1200"/>
              </a:spcAft>
            </a:pPr>
            <a:r>
              <a:rPr lang="en-US" sz="3600" dirty="0"/>
              <a:t>IVIG and plasma exchange are proven effective treatments.</a:t>
            </a:r>
          </a:p>
        </p:txBody>
      </p:sp>
    </p:spTree>
    <p:extLst>
      <p:ext uri="{BB962C8B-B14F-4D97-AF65-F5344CB8AC3E}">
        <p14:creationId xmlns:p14="http://schemas.microsoft.com/office/powerpoint/2010/main" val="1275015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4E27-FC6E-4B5E-85F5-A7A17395F657}"/>
              </a:ext>
            </a:extLst>
          </p:cNvPr>
          <p:cNvSpPr>
            <a:spLocks noGrp="1"/>
          </p:cNvSpPr>
          <p:nvPr>
            <p:ph type="title"/>
          </p:nvPr>
        </p:nvSpPr>
        <p:spPr/>
        <p:txBody>
          <a:bodyPr/>
          <a:lstStyle/>
          <a:p>
            <a:pPr algn="ctr"/>
            <a:r>
              <a:rPr lang="en-IN" dirty="0"/>
              <a:t>Discussion</a:t>
            </a:r>
          </a:p>
        </p:txBody>
      </p:sp>
      <p:sp>
        <p:nvSpPr>
          <p:cNvPr id="3" name="Content Placeholder 2">
            <a:extLst>
              <a:ext uri="{FF2B5EF4-FFF2-40B4-BE49-F238E27FC236}">
                <a16:creationId xmlns:a16="http://schemas.microsoft.com/office/drawing/2014/main" id="{66A41763-6F20-4F70-997E-E3E35832CE75}"/>
              </a:ext>
            </a:extLst>
          </p:cNvPr>
          <p:cNvSpPr>
            <a:spLocks noGrp="1"/>
          </p:cNvSpPr>
          <p:nvPr>
            <p:ph idx="1"/>
          </p:nvPr>
        </p:nvSpPr>
        <p:spPr/>
        <p:txBody>
          <a:bodyPr>
            <a:normAutofit lnSpcReduction="10000"/>
          </a:bodyPr>
          <a:lstStyle/>
          <a:p>
            <a:pPr algn="just">
              <a:lnSpc>
                <a:spcPct val="110000"/>
              </a:lnSpc>
              <a:spcBef>
                <a:spcPts val="0"/>
              </a:spcBef>
              <a:spcAft>
                <a:spcPts val="1200"/>
              </a:spcAft>
            </a:pPr>
            <a:r>
              <a:rPr lang="en-US" dirty="0"/>
              <a:t>Possible reason for not finding a positive effect of a SID could be that the </a:t>
            </a:r>
            <a:r>
              <a:rPr lang="en-US" b="1" dirty="0">
                <a:solidFill>
                  <a:srgbClr val="92D050"/>
                </a:solidFill>
              </a:rPr>
              <a:t>included patients had too severe disease.</a:t>
            </a:r>
          </a:p>
          <a:p>
            <a:pPr algn="just">
              <a:lnSpc>
                <a:spcPct val="110000"/>
              </a:lnSpc>
              <a:spcBef>
                <a:spcPts val="0"/>
              </a:spcBef>
              <a:spcAft>
                <a:spcPts val="1200"/>
              </a:spcAft>
            </a:pPr>
            <a:r>
              <a:rPr lang="en-US" b="1" dirty="0">
                <a:solidFill>
                  <a:srgbClr val="92D050"/>
                </a:solidFill>
              </a:rPr>
              <a:t> Too much axonal damage </a:t>
            </a:r>
            <a:r>
              <a:rPr lang="en-US" dirty="0"/>
              <a:t>might have already occurred at the time of SID administration to find a difference between the groups. </a:t>
            </a:r>
          </a:p>
          <a:p>
            <a:pPr algn="just">
              <a:lnSpc>
                <a:spcPct val="110000"/>
              </a:lnSpc>
              <a:spcBef>
                <a:spcPts val="0"/>
              </a:spcBef>
              <a:spcAft>
                <a:spcPts val="1200"/>
              </a:spcAft>
            </a:pPr>
            <a:r>
              <a:rPr lang="en-US" dirty="0"/>
              <a:t>Instead of repeating the standard dose, </a:t>
            </a:r>
            <a:r>
              <a:rPr lang="en-US" b="1" dirty="0">
                <a:solidFill>
                  <a:srgbClr val="92D050"/>
                </a:solidFill>
              </a:rPr>
              <a:t>doubling the initial intravenous immunoglobulin</a:t>
            </a:r>
            <a:r>
              <a:rPr lang="en-US" dirty="0">
                <a:solidFill>
                  <a:schemeClr val="accent3"/>
                </a:solidFill>
              </a:rPr>
              <a:t> </a:t>
            </a:r>
            <a:r>
              <a:rPr lang="en-US" dirty="0"/>
              <a:t>dose could have resulted in better outcomes, but even more serious adverse events might have occurred as a consequence.</a:t>
            </a:r>
            <a:endParaRPr lang="en-IN" dirty="0"/>
          </a:p>
        </p:txBody>
      </p:sp>
    </p:spTree>
    <p:extLst>
      <p:ext uri="{BB962C8B-B14F-4D97-AF65-F5344CB8AC3E}">
        <p14:creationId xmlns:p14="http://schemas.microsoft.com/office/powerpoint/2010/main" val="3862345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5D9B-F750-44DB-9701-AE0D9BE6C0C9}"/>
              </a:ext>
            </a:extLst>
          </p:cNvPr>
          <p:cNvSpPr>
            <a:spLocks noGrp="1"/>
          </p:cNvSpPr>
          <p:nvPr>
            <p:ph type="title"/>
          </p:nvPr>
        </p:nvSpPr>
        <p:spPr/>
        <p:txBody>
          <a:bodyPr/>
          <a:lstStyle/>
          <a:p>
            <a:pPr algn="ctr"/>
            <a:r>
              <a:rPr lang="en-IN" dirty="0"/>
              <a:t>Discussion</a:t>
            </a:r>
          </a:p>
        </p:txBody>
      </p:sp>
      <p:sp>
        <p:nvSpPr>
          <p:cNvPr id="3" name="Content Placeholder 2">
            <a:extLst>
              <a:ext uri="{FF2B5EF4-FFF2-40B4-BE49-F238E27FC236}">
                <a16:creationId xmlns:a16="http://schemas.microsoft.com/office/drawing/2014/main" id="{ABEBFEBD-3A01-4540-B72E-B372CAD2C4FA}"/>
              </a:ext>
            </a:extLst>
          </p:cNvPr>
          <p:cNvSpPr>
            <a:spLocks noGrp="1"/>
          </p:cNvSpPr>
          <p:nvPr>
            <p:ph idx="1"/>
          </p:nvPr>
        </p:nvSpPr>
        <p:spPr>
          <a:xfrm>
            <a:off x="838199" y="1825624"/>
            <a:ext cx="10715171" cy="4560661"/>
          </a:xfrm>
        </p:spPr>
        <p:txBody>
          <a:bodyPr>
            <a:normAutofit fontScale="85000" lnSpcReduction="10000"/>
          </a:bodyPr>
          <a:lstStyle/>
          <a:p>
            <a:pPr algn="just">
              <a:lnSpc>
                <a:spcPct val="120000"/>
              </a:lnSpc>
              <a:spcBef>
                <a:spcPts val="0"/>
              </a:spcBef>
              <a:spcAft>
                <a:spcPts val="1800"/>
              </a:spcAft>
            </a:pPr>
            <a:r>
              <a:rPr lang="en-US" sz="3200" dirty="0"/>
              <a:t>Patients who were given </a:t>
            </a:r>
            <a:r>
              <a:rPr lang="en-US" sz="3200" b="1" dirty="0">
                <a:solidFill>
                  <a:srgbClr val="92D050"/>
                </a:solidFill>
              </a:rPr>
              <a:t>SID had more serious adverse events.</a:t>
            </a:r>
          </a:p>
          <a:p>
            <a:pPr algn="just">
              <a:lnSpc>
                <a:spcPct val="120000"/>
              </a:lnSpc>
              <a:spcBef>
                <a:spcPts val="0"/>
              </a:spcBef>
              <a:spcAft>
                <a:spcPts val="1800"/>
              </a:spcAft>
            </a:pPr>
            <a:r>
              <a:rPr lang="en-US" sz="3200" b="1" dirty="0">
                <a:solidFill>
                  <a:srgbClr val="92D050"/>
                </a:solidFill>
              </a:rPr>
              <a:t>Thromboembolic events</a:t>
            </a:r>
            <a:r>
              <a:rPr lang="en-US" sz="3200" dirty="0">
                <a:solidFill>
                  <a:schemeClr val="accent1"/>
                </a:solidFill>
              </a:rPr>
              <a:t> </a:t>
            </a:r>
            <a:r>
              <a:rPr lang="en-US" sz="3200" dirty="0"/>
              <a:t>were reported more often in patients who were given SID .</a:t>
            </a:r>
          </a:p>
          <a:p>
            <a:pPr algn="just">
              <a:lnSpc>
                <a:spcPct val="120000"/>
              </a:lnSpc>
              <a:spcBef>
                <a:spcPts val="0"/>
              </a:spcBef>
              <a:spcAft>
                <a:spcPts val="1800"/>
              </a:spcAft>
            </a:pPr>
            <a:r>
              <a:rPr lang="en-US" sz="3200" dirty="0"/>
              <a:t>For this reason, known pre-existing </a:t>
            </a:r>
            <a:r>
              <a:rPr lang="en-US" sz="3200" b="1" dirty="0">
                <a:solidFill>
                  <a:srgbClr val="92D050"/>
                </a:solidFill>
              </a:rPr>
              <a:t>vascular risk factors were a contraindication </a:t>
            </a:r>
            <a:r>
              <a:rPr lang="en-US" sz="3200" dirty="0"/>
              <a:t>for randomization in this trial. </a:t>
            </a:r>
          </a:p>
          <a:p>
            <a:pPr algn="just">
              <a:lnSpc>
                <a:spcPct val="120000"/>
              </a:lnSpc>
              <a:spcBef>
                <a:spcPts val="0"/>
              </a:spcBef>
              <a:spcAft>
                <a:spcPts val="1800"/>
              </a:spcAft>
            </a:pPr>
            <a:r>
              <a:rPr lang="en-US" sz="3200" dirty="0"/>
              <a:t>Patients with thromboembolic events </a:t>
            </a:r>
            <a:r>
              <a:rPr lang="en-US" sz="3200" b="1" dirty="0">
                <a:solidFill>
                  <a:srgbClr val="92D050"/>
                </a:solidFill>
              </a:rPr>
              <a:t>did not have higher IgG concentrations</a:t>
            </a:r>
            <a:r>
              <a:rPr lang="en-US" sz="3200" dirty="0">
                <a:solidFill>
                  <a:schemeClr val="accent3"/>
                </a:solidFill>
              </a:rPr>
              <a:t> </a:t>
            </a:r>
            <a:r>
              <a:rPr lang="en-US" sz="3200" dirty="0"/>
              <a:t>after one standard course of intravenous immunoglobulin or after SID.</a:t>
            </a:r>
            <a:endParaRPr lang="en-IN" sz="3200" dirty="0"/>
          </a:p>
        </p:txBody>
      </p:sp>
    </p:spTree>
    <p:extLst>
      <p:ext uri="{BB962C8B-B14F-4D97-AF65-F5344CB8AC3E}">
        <p14:creationId xmlns:p14="http://schemas.microsoft.com/office/powerpoint/2010/main" val="2017459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53ED-24C2-4360-ACE0-67697720818B}"/>
              </a:ext>
            </a:extLst>
          </p:cNvPr>
          <p:cNvSpPr>
            <a:spLocks noGrp="1"/>
          </p:cNvSpPr>
          <p:nvPr>
            <p:ph type="title"/>
          </p:nvPr>
        </p:nvSpPr>
        <p:spPr/>
        <p:txBody>
          <a:bodyPr/>
          <a:lstStyle/>
          <a:p>
            <a:pPr algn="ctr"/>
            <a:r>
              <a:rPr lang="en-IN" dirty="0"/>
              <a:t>Limitations</a:t>
            </a:r>
          </a:p>
        </p:txBody>
      </p:sp>
      <p:sp>
        <p:nvSpPr>
          <p:cNvPr id="3" name="Content Placeholder 2">
            <a:extLst>
              <a:ext uri="{FF2B5EF4-FFF2-40B4-BE49-F238E27FC236}">
                <a16:creationId xmlns:a16="http://schemas.microsoft.com/office/drawing/2014/main" id="{C48C65FA-D290-4FE9-B416-7FDCE9EC3EE0}"/>
              </a:ext>
            </a:extLst>
          </p:cNvPr>
          <p:cNvSpPr>
            <a:spLocks noGrp="1"/>
          </p:cNvSpPr>
          <p:nvPr>
            <p:ph idx="1"/>
          </p:nvPr>
        </p:nvSpPr>
        <p:spPr>
          <a:xfrm>
            <a:off x="838200" y="1825624"/>
            <a:ext cx="11049000" cy="4792889"/>
          </a:xfrm>
        </p:spPr>
        <p:txBody>
          <a:bodyPr>
            <a:noAutofit/>
          </a:bodyPr>
          <a:lstStyle/>
          <a:p>
            <a:pPr marL="514350" indent="-514350">
              <a:lnSpc>
                <a:spcPct val="100000"/>
              </a:lnSpc>
              <a:spcBef>
                <a:spcPts val="0"/>
              </a:spcBef>
              <a:spcAft>
                <a:spcPts val="1800"/>
              </a:spcAft>
              <a:buFont typeface="+mj-lt"/>
              <a:buAutoNum type="arabicPeriod"/>
            </a:pPr>
            <a:r>
              <a:rPr lang="en-US" sz="2700" dirty="0"/>
              <a:t>The sample size was </a:t>
            </a:r>
            <a:r>
              <a:rPr lang="en-US" sz="2700" b="1" dirty="0">
                <a:solidFill>
                  <a:srgbClr val="92D050"/>
                </a:solidFill>
              </a:rPr>
              <a:t>relatively small, </a:t>
            </a:r>
            <a:r>
              <a:rPr lang="en-US" sz="2700" dirty="0"/>
              <a:t>and the estimated odds ratio of 1·45 had wide CIs.</a:t>
            </a:r>
          </a:p>
          <a:p>
            <a:pPr marL="514350" indent="-514350">
              <a:lnSpc>
                <a:spcPct val="100000"/>
              </a:lnSpc>
              <a:spcBef>
                <a:spcPts val="0"/>
              </a:spcBef>
              <a:spcAft>
                <a:spcPts val="1800"/>
              </a:spcAft>
              <a:buFont typeface="+mj-lt"/>
              <a:buAutoNum type="arabicPeriod"/>
            </a:pPr>
            <a:r>
              <a:rPr lang="en-US" sz="2700" dirty="0"/>
              <a:t>Some of the baseline </a:t>
            </a:r>
            <a:r>
              <a:rPr lang="en-US" sz="2700" b="1" dirty="0">
                <a:solidFill>
                  <a:srgbClr val="92D050"/>
                </a:solidFill>
              </a:rPr>
              <a:t>variables were unbalanced between groups </a:t>
            </a:r>
          </a:p>
          <a:p>
            <a:pPr marL="514350" indent="-514350">
              <a:lnSpc>
                <a:spcPct val="100000"/>
              </a:lnSpc>
              <a:spcBef>
                <a:spcPts val="0"/>
              </a:spcBef>
              <a:spcAft>
                <a:spcPts val="1800"/>
              </a:spcAft>
              <a:buFont typeface="+mj-lt"/>
              <a:buAutoNum type="arabicPeriod"/>
            </a:pPr>
            <a:r>
              <a:rPr lang="en-US" sz="2700" b="1" dirty="0">
                <a:solidFill>
                  <a:srgbClr val="92D050"/>
                </a:solidFill>
              </a:rPr>
              <a:t>Acute-onset CIDP</a:t>
            </a:r>
            <a:r>
              <a:rPr lang="en-US" sz="2700" dirty="0">
                <a:solidFill>
                  <a:schemeClr val="accent1"/>
                </a:solidFill>
              </a:rPr>
              <a:t> </a:t>
            </a:r>
            <a:r>
              <a:rPr lang="en-US" sz="2700" dirty="0"/>
              <a:t>was diagnosed in four patients during follow-up.</a:t>
            </a:r>
          </a:p>
          <a:p>
            <a:pPr marL="514350" indent="-514350">
              <a:lnSpc>
                <a:spcPct val="100000"/>
              </a:lnSpc>
              <a:spcBef>
                <a:spcPts val="0"/>
              </a:spcBef>
              <a:spcAft>
                <a:spcPts val="1800"/>
              </a:spcAft>
              <a:buFont typeface="+mj-lt"/>
              <a:buAutoNum type="arabicPeriod"/>
            </a:pPr>
            <a:r>
              <a:rPr lang="en-US" sz="2700" dirty="0"/>
              <a:t>In two patients, </a:t>
            </a:r>
            <a:r>
              <a:rPr lang="en-US" sz="2700" b="1" dirty="0">
                <a:solidFill>
                  <a:srgbClr val="92D050"/>
                </a:solidFill>
              </a:rPr>
              <a:t>the diagnosis was changed </a:t>
            </a:r>
            <a:r>
              <a:rPr lang="en-US" sz="2700" dirty="0">
                <a:solidFill>
                  <a:schemeClr val="accent3"/>
                </a:solidFill>
              </a:rPr>
              <a:t>(</a:t>
            </a:r>
            <a:r>
              <a:rPr lang="en-US" sz="2700" dirty="0"/>
              <a:t>eosinophilic vasculitis in the placebo group and myelopathy in the SID group).</a:t>
            </a:r>
          </a:p>
          <a:p>
            <a:pPr marL="514350" indent="-514350">
              <a:lnSpc>
                <a:spcPct val="100000"/>
              </a:lnSpc>
              <a:spcBef>
                <a:spcPts val="0"/>
              </a:spcBef>
              <a:spcAft>
                <a:spcPts val="1800"/>
              </a:spcAft>
              <a:buFont typeface="+mj-lt"/>
              <a:buAutoNum type="arabicPeriod"/>
            </a:pPr>
            <a:r>
              <a:rPr lang="en-US" sz="2700" dirty="0"/>
              <a:t>Trial had an </a:t>
            </a:r>
            <a:r>
              <a:rPr lang="en-US" sz="2700" b="1" dirty="0">
                <a:solidFill>
                  <a:srgbClr val="92D050"/>
                </a:solidFill>
              </a:rPr>
              <a:t>inclusion period of more than 8 years</a:t>
            </a:r>
            <a:r>
              <a:rPr lang="en-US" sz="2700" dirty="0"/>
              <a:t>. </a:t>
            </a:r>
          </a:p>
          <a:p>
            <a:pPr marL="514350" indent="-514350">
              <a:lnSpc>
                <a:spcPct val="100000"/>
              </a:lnSpc>
              <a:spcBef>
                <a:spcPts val="0"/>
              </a:spcBef>
              <a:spcAft>
                <a:spcPts val="1800"/>
              </a:spcAft>
              <a:buFont typeface="+mj-lt"/>
              <a:buAutoNum type="arabicPeriod"/>
            </a:pPr>
            <a:endParaRPr lang="en-IN" sz="2700" dirty="0"/>
          </a:p>
        </p:txBody>
      </p:sp>
    </p:spTree>
    <p:extLst>
      <p:ext uri="{BB962C8B-B14F-4D97-AF65-F5344CB8AC3E}">
        <p14:creationId xmlns:p14="http://schemas.microsoft.com/office/powerpoint/2010/main" val="205687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3E88-00E3-4593-8903-E351C278F570}"/>
              </a:ext>
            </a:extLst>
          </p:cNvPr>
          <p:cNvSpPr>
            <a:spLocks noGrp="1"/>
          </p:cNvSpPr>
          <p:nvPr>
            <p:ph type="title"/>
          </p:nvPr>
        </p:nvSpPr>
        <p:spPr/>
        <p:txBody>
          <a:bodyPr/>
          <a:lstStyle/>
          <a:p>
            <a:pPr algn="ctr"/>
            <a:r>
              <a:rPr lang="en-IN" dirty="0"/>
              <a:t>Conclusion</a:t>
            </a:r>
          </a:p>
        </p:txBody>
      </p:sp>
      <p:sp>
        <p:nvSpPr>
          <p:cNvPr id="3" name="Content Placeholder 2">
            <a:extLst>
              <a:ext uri="{FF2B5EF4-FFF2-40B4-BE49-F238E27FC236}">
                <a16:creationId xmlns:a16="http://schemas.microsoft.com/office/drawing/2014/main" id="{B2C60A78-66A8-4068-A2F0-BB5117576202}"/>
              </a:ext>
            </a:extLst>
          </p:cNvPr>
          <p:cNvSpPr>
            <a:spLocks noGrp="1"/>
          </p:cNvSpPr>
          <p:nvPr>
            <p:ph idx="1"/>
          </p:nvPr>
        </p:nvSpPr>
        <p:spPr>
          <a:xfrm>
            <a:off x="838200" y="1825625"/>
            <a:ext cx="10744200" cy="4667250"/>
          </a:xfrm>
        </p:spPr>
        <p:txBody>
          <a:bodyPr/>
          <a:lstStyle/>
          <a:p>
            <a:pPr algn="just">
              <a:lnSpc>
                <a:spcPct val="100000"/>
              </a:lnSpc>
              <a:spcBef>
                <a:spcPts val="0"/>
              </a:spcBef>
              <a:spcAft>
                <a:spcPts val="1800"/>
              </a:spcAft>
            </a:pPr>
            <a:r>
              <a:rPr lang="en-US" sz="2800" b="1" dirty="0">
                <a:solidFill>
                  <a:srgbClr val="92D050"/>
                </a:solidFill>
              </a:rPr>
              <a:t>No significant clinical benefit </a:t>
            </a:r>
            <a:r>
              <a:rPr lang="en-US" sz="2800" dirty="0"/>
              <a:t>of a second intravenous immunoglobulin course administered shortly after the first standard intravenous immunoglobulin dose in patients with Guillain-Barre syndrome with poor prognosis. </a:t>
            </a:r>
          </a:p>
          <a:p>
            <a:pPr algn="just">
              <a:lnSpc>
                <a:spcPct val="100000"/>
              </a:lnSpc>
              <a:spcBef>
                <a:spcPts val="0"/>
              </a:spcBef>
              <a:spcAft>
                <a:spcPts val="1800"/>
              </a:spcAft>
            </a:pPr>
            <a:r>
              <a:rPr lang="en-US" sz="2800" dirty="0"/>
              <a:t>The group given a second series of intravenous immunoglobulin had </a:t>
            </a:r>
            <a:r>
              <a:rPr lang="en-US" sz="2800" dirty="0">
                <a:solidFill>
                  <a:srgbClr val="92D050"/>
                </a:solidFill>
              </a:rPr>
              <a:t>mor</a:t>
            </a:r>
            <a:r>
              <a:rPr lang="en-US" sz="2800" b="1" dirty="0">
                <a:solidFill>
                  <a:srgbClr val="92D050"/>
                </a:solidFill>
              </a:rPr>
              <a:t>e serious adverse events </a:t>
            </a:r>
            <a:r>
              <a:rPr lang="en-US" sz="2800" dirty="0"/>
              <a:t>than those given placebo. </a:t>
            </a:r>
          </a:p>
          <a:p>
            <a:pPr algn="just">
              <a:lnSpc>
                <a:spcPct val="100000"/>
              </a:lnSpc>
              <a:spcBef>
                <a:spcPts val="0"/>
              </a:spcBef>
              <a:spcAft>
                <a:spcPts val="1800"/>
              </a:spcAft>
            </a:pPr>
            <a:r>
              <a:rPr lang="en-US" sz="2800" dirty="0"/>
              <a:t>We should consider agents acting through a </a:t>
            </a:r>
            <a:r>
              <a:rPr lang="en-US" sz="2800" b="1" dirty="0">
                <a:solidFill>
                  <a:srgbClr val="92D050"/>
                </a:solidFill>
              </a:rPr>
              <a:t>different mechanism than intravenous immunoglobulin, </a:t>
            </a:r>
            <a:r>
              <a:rPr lang="en-US" sz="2800" dirty="0"/>
              <a:t>including complement inhibitors and igg degrading enzymes.</a:t>
            </a:r>
          </a:p>
          <a:p>
            <a:pPr algn="just">
              <a:lnSpc>
                <a:spcPct val="100000"/>
              </a:lnSpc>
              <a:spcBef>
                <a:spcPts val="0"/>
              </a:spcBef>
              <a:spcAft>
                <a:spcPts val="1800"/>
              </a:spcAft>
            </a:pPr>
            <a:endParaRPr lang="en-IN" dirty="0"/>
          </a:p>
        </p:txBody>
      </p:sp>
    </p:spTree>
    <p:extLst>
      <p:ext uri="{BB962C8B-B14F-4D97-AF65-F5344CB8AC3E}">
        <p14:creationId xmlns:p14="http://schemas.microsoft.com/office/powerpoint/2010/main" val="139184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BBEB-E65E-4566-8EA1-671E607160CA}"/>
              </a:ext>
            </a:extLst>
          </p:cNvPr>
          <p:cNvSpPr>
            <a:spLocks noGrp="1"/>
          </p:cNvSpPr>
          <p:nvPr>
            <p:ph type="title"/>
          </p:nvPr>
        </p:nvSpPr>
        <p:spPr/>
        <p:txBody>
          <a:bodyPr/>
          <a:lstStyle/>
          <a:p>
            <a:pPr algn="ctr"/>
            <a:r>
              <a:rPr lang="en-IN" dirty="0"/>
              <a:t>Critical appraisal</a:t>
            </a:r>
          </a:p>
        </p:txBody>
      </p:sp>
      <p:sp>
        <p:nvSpPr>
          <p:cNvPr id="3" name="Content Placeholder 2">
            <a:extLst>
              <a:ext uri="{FF2B5EF4-FFF2-40B4-BE49-F238E27FC236}">
                <a16:creationId xmlns:a16="http://schemas.microsoft.com/office/drawing/2014/main" id="{F58BB936-D6A0-436A-A9A8-12ED01DBE133}"/>
              </a:ext>
            </a:extLst>
          </p:cNvPr>
          <p:cNvSpPr>
            <a:spLocks noGrp="1"/>
          </p:cNvSpPr>
          <p:nvPr>
            <p:ph idx="1"/>
          </p:nvPr>
        </p:nvSpPr>
        <p:spPr/>
        <p:txBody>
          <a:bodyPr>
            <a:normAutofit/>
          </a:bodyPr>
          <a:lstStyle/>
          <a:p>
            <a:pPr>
              <a:lnSpc>
                <a:spcPct val="150000"/>
              </a:lnSpc>
              <a:buNone/>
            </a:pPr>
            <a:r>
              <a:rPr lang="en-US" sz="3200" b="1" dirty="0">
                <a:solidFill>
                  <a:srgbClr val="92D050"/>
                </a:solidFill>
              </a:rPr>
              <a:t>1. Is research question relevant ?</a:t>
            </a:r>
          </a:p>
          <a:p>
            <a:pPr lvl="1">
              <a:lnSpc>
                <a:spcPct val="150000"/>
              </a:lnSpc>
            </a:pPr>
            <a:r>
              <a:rPr lang="en-US" sz="3200" dirty="0">
                <a:solidFill>
                  <a:srgbClr val="FFC000"/>
                </a:solidFill>
                <a:cs typeface="Arial" panose="020B0604020202020204" pitchFamily="34" charset="0"/>
              </a:rPr>
              <a:t>Yes </a:t>
            </a:r>
          </a:p>
          <a:p>
            <a:pPr lvl="1">
              <a:lnSpc>
                <a:spcPct val="150000"/>
              </a:lnSpc>
            </a:pPr>
            <a:r>
              <a:rPr lang="en-US" sz="3200" dirty="0">
                <a:solidFill>
                  <a:srgbClr val="FFC000"/>
                </a:solidFill>
                <a:cs typeface="Arial" panose="020B0604020202020204" pitchFamily="34" charset="0"/>
              </a:rPr>
              <a:t>[</a:t>
            </a:r>
            <a:r>
              <a:rPr lang="en-US" sz="3200" dirty="0">
                <a:solidFill>
                  <a:srgbClr val="FFC000"/>
                </a:solidFill>
              </a:rPr>
              <a:t>postulated hypothesis: </a:t>
            </a:r>
            <a:r>
              <a:rPr lang="en-US" sz="3200" dirty="0"/>
              <a:t>SID is effective in patients with Guillain-Barré syndrome with a predicted poor outcome.]</a:t>
            </a:r>
            <a:endParaRPr lang="en-IN" sz="3200" dirty="0"/>
          </a:p>
          <a:p>
            <a:pPr lvl="1">
              <a:lnSpc>
                <a:spcPct val="150000"/>
              </a:lnSpc>
            </a:pPr>
            <a:endParaRPr lang="en-US" sz="3200" dirty="0">
              <a:solidFill>
                <a:schemeClr val="accent1">
                  <a:lumMod val="75000"/>
                </a:schemeClr>
              </a:solidFill>
              <a:cs typeface="Arial" panose="020B0604020202020204" pitchFamily="34" charset="0"/>
            </a:endParaRPr>
          </a:p>
          <a:p>
            <a:endParaRPr lang="en-IN" sz="3200" dirty="0"/>
          </a:p>
        </p:txBody>
      </p:sp>
    </p:spTree>
    <p:extLst>
      <p:ext uri="{BB962C8B-B14F-4D97-AF65-F5344CB8AC3E}">
        <p14:creationId xmlns:p14="http://schemas.microsoft.com/office/powerpoint/2010/main" val="3717376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6D89-61DE-46E9-9E67-D21253D22C43}"/>
              </a:ext>
            </a:extLst>
          </p:cNvPr>
          <p:cNvSpPr>
            <a:spLocks noGrp="1"/>
          </p:cNvSpPr>
          <p:nvPr>
            <p:ph type="title"/>
          </p:nvPr>
        </p:nvSpPr>
        <p:spPr>
          <a:xfrm>
            <a:off x="1128486" y="0"/>
            <a:ext cx="10515600" cy="1325563"/>
          </a:xfrm>
        </p:spPr>
        <p:txBody>
          <a:bodyPr/>
          <a:lstStyle/>
          <a:p>
            <a:pPr algn="ctr"/>
            <a:r>
              <a:rPr lang="en-IN" dirty="0"/>
              <a:t>PICO format for critical appraisal</a:t>
            </a:r>
          </a:p>
        </p:txBody>
      </p:sp>
      <p:graphicFrame>
        <p:nvGraphicFramePr>
          <p:cNvPr id="4" name="Content Placeholder 3">
            <a:extLst>
              <a:ext uri="{FF2B5EF4-FFF2-40B4-BE49-F238E27FC236}">
                <a16:creationId xmlns:a16="http://schemas.microsoft.com/office/drawing/2014/main" id="{0083089E-5948-4EBA-926F-EF90510E9622}"/>
              </a:ext>
            </a:extLst>
          </p:cNvPr>
          <p:cNvGraphicFramePr>
            <a:graphicFrameLocks noGrp="1"/>
          </p:cNvGraphicFramePr>
          <p:nvPr>
            <p:ph sz="quarter" idx="1"/>
            <p:extLst>
              <p:ext uri="{D42A27DB-BD31-4B8C-83A1-F6EECF244321}">
                <p14:modId xmlns:p14="http://schemas.microsoft.com/office/powerpoint/2010/main" val="1141013196"/>
              </p:ext>
            </p:extLst>
          </p:nvPr>
        </p:nvGraphicFramePr>
        <p:xfrm>
          <a:off x="2027547" y="1140948"/>
          <a:ext cx="9177481" cy="5717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238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C5DA29-0152-4C4D-A9ED-FB2A5A70BC65}"/>
              </a:ext>
            </a:extLst>
          </p:cNvPr>
          <p:cNvSpPr>
            <a:spLocks noGrp="1"/>
          </p:cNvSpPr>
          <p:nvPr>
            <p:ph idx="1"/>
          </p:nvPr>
        </p:nvSpPr>
        <p:spPr>
          <a:xfrm>
            <a:off x="693057" y="1056368"/>
            <a:ext cx="11136086" cy="4923518"/>
          </a:xfrm>
        </p:spPr>
        <p:txBody>
          <a:bodyPr>
            <a:normAutofit/>
          </a:bodyPr>
          <a:lstStyle/>
          <a:p>
            <a:pPr algn="just">
              <a:lnSpc>
                <a:spcPct val="150000"/>
              </a:lnSpc>
              <a:buNone/>
            </a:pPr>
            <a:r>
              <a:rPr lang="en-US" sz="3600" b="1" dirty="0">
                <a:solidFill>
                  <a:srgbClr val="92D050"/>
                </a:solidFill>
                <a:cs typeface="Arial" panose="020B0604020202020204" pitchFamily="34" charset="0"/>
              </a:rPr>
              <a:t>2. Is the Intervention relevant? </a:t>
            </a:r>
          </a:p>
          <a:p>
            <a:pPr lvl="2" algn="just">
              <a:lnSpc>
                <a:spcPct val="150000"/>
              </a:lnSpc>
            </a:pPr>
            <a:r>
              <a:rPr lang="en-US" sz="3600" dirty="0">
                <a:solidFill>
                  <a:srgbClr val="FFC000"/>
                </a:solidFill>
                <a:cs typeface="Arial" panose="020B0604020202020204" pitchFamily="34" charset="0"/>
              </a:rPr>
              <a:t>Yes</a:t>
            </a:r>
          </a:p>
          <a:p>
            <a:pPr algn="just">
              <a:lnSpc>
                <a:spcPct val="150000"/>
              </a:lnSpc>
            </a:pPr>
            <a:endParaRPr lang="en-US" sz="3600" dirty="0">
              <a:solidFill>
                <a:srgbClr val="3333FF"/>
              </a:solidFill>
              <a:cs typeface="Arial" panose="020B0604020202020204" pitchFamily="34" charset="0"/>
            </a:endParaRPr>
          </a:p>
          <a:p>
            <a:pPr algn="just">
              <a:lnSpc>
                <a:spcPct val="150000"/>
              </a:lnSpc>
              <a:buNone/>
            </a:pPr>
            <a:r>
              <a:rPr lang="en-US" sz="3600" b="1" dirty="0">
                <a:solidFill>
                  <a:srgbClr val="92D050"/>
                </a:solidFill>
                <a:cs typeface="Arial" panose="020B0604020202020204" pitchFamily="34" charset="0"/>
              </a:rPr>
              <a:t>3. Is the Population under study same as ours?</a:t>
            </a:r>
          </a:p>
          <a:p>
            <a:pPr lvl="2" algn="just">
              <a:lnSpc>
                <a:spcPct val="150000"/>
              </a:lnSpc>
            </a:pPr>
            <a:r>
              <a:rPr lang="en-US" sz="3600" dirty="0">
                <a:solidFill>
                  <a:srgbClr val="FFC000"/>
                </a:solidFill>
                <a:cs typeface="Arial" panose="020B0604020202020204" pitchFamily="34" charset="0"/>
              </a:rPr>
              <a:t>No. This was conducted in multiple </a:t>
            </a:r>
            <a:r>
              <a:rPr lang="en-US" sz="3600" dirty="0" err="1">
                <a:solidFill>
                  <a:srgbClr val="FFC000"/>
                </a:solidFill>
                <a:cs typeface="Arial" panose="020B0604020202020204" pitchFamily="34" charset="0"/>
              </a:rPr>
              <a:t>centres</a:t>
            </a:r>
            <a:endParaRPr lang="en-US" sz="3600" dirty="0">
              <a:solidFill>
                <a:srgbClr val="FFC000"/>
              </a:solidFill>
              <a:cs typeface="Arial" panose="020B0604020202020204" pitchFamily="34" charset="0"/>
            </a:endParaRPr>
          </a:p>
          <a:p>
            <a:endParaRPr lang="en-IN" sz="3600" dirty="0"/>
          </a:p>
        </p:txBody>
      </p:sp>
    </p:spTree>
    <p:extLst>
      <p:ext uri="{BB962C8B-B14F-4D97-AF65-F5344CB8AC3E}">
        <p14:creationId xmlns:p14="http://schemas.microsoft.com/office/powerpoint/2010/main" val="1495223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5C09-8D4D-4935-B6BB-871872881A03}"/>
              </a:ext>
            </a:extLst>
          </p:cNvPr>
          <p:cNvSpPr>
            <a:spLocks noGrp="1"/>
          </p:cNvSpPr>
          <p:nvPr>
            <p:ph type="title"/>
          </p:nvPr>
        </p:nvSpPr>
        <p:spPr/>
        <p:txBody>
          <a:bodyPr/>
          <a:lstStyle/>
          <a:p>
            <a:pPr algn="ctr"/>
            <a:r>
              <a:rPr lang="en-IN" dirty="0"/>
              <a:t>Validity assessment </a:t>
            </a:r>
          </a:p>
        </p:txBody>
      </p:sp>
      <p:sp>
        <p:nvSpPr>
          <p:cNvPr id="3" name="Content Placeholder 2">
            <a:extLst>
              <a:ext uri="{FF2B5EF4-FFF2-40B4-BE49-F238E27FC236}">
                <a16:creationId xmlns:a16="http://schemas.microsoft.com/office/drawing/2014/main" id="{9C1C6AAD-4B87-4E48-BBF7-2C8643F55A95}"/>
              </a:ext>
            </a:extLst>
          </p:cNvPr>
          <p:cNvSpPr>
            <a:spLocks noGrp="1"/>
          </p:cNvSpPr>
          <p:nvPr>
            <p:ph idx="1"/>
          </p:nvPr>
        </p:nvSpPr>
        <p:spPr>
          <a:xfrm>
            <a:off x="838200" y="1578882"/>
            <a:ext cx="11136086" cy="4415519"/>
          </a:xfrm>
        </p:spPr>
        <p:txBody>
          <a:bodyPr>
            <a:noAutofit/>
          </a:bodyPr>
          <a:lstStyle/>
          <a:p>
            <a:pPr>
              <a:lnSpc>
                <a:spcPct val="100000"/>
              </a:lnSpc>
              <a:spcBef>
                <a:spcPts val="0"/>
              </a:spcBef>
              <a:spcAft>
                <a:spcPts val="2400"/>
              </a:spcAft>
              <a:buNone/>
            </a:pPr>
            <a:r>
              <a:rPr lang="en-US" sz="3200" b="1" dirty="0">
                <a:solidFill>
                  <a:srgbClr val="92D050"/>
                </a:solidFill>
              </a:rPr>
              <a:t>4. Was there a control group?</a:t>
            </a:r>
          </a:p>
          <a:p>
            <a:pPr lvl="1">
              <a:lnSpc>
                <a:spcPct val="100000"/>
              </a:lnSpc>
              <a:spcBef>
                <a:spcPts val="0"/>
              </a:spcBef>
              <a:spcAft>
                <a:spcPts val="2400"/>
              </a:spcAft>
            </a:pPr>
            <a:r>
              <a:rPr lang="en-US" sz="3200" b="1" dirty="0">
                <a:solidFill>
                  <a:srgbClr val="FFC000"/>
                </a:solidFill>
              </a:rPr>
              <a:t>Yes</a:t>
            </a:r>
          </a:p>
          <a:p>
            <a:pPr>
              <a:lnSpc>
                <a:spcPct val="100000"/>
              </a:lnSpc>
              <a:spcBef>
                <a:spcPts val="0"/>
              </a:spcBef>
              <a:spcAft>
                <a:spcPts val="2400"/>
              </a:spcAft>
              <a:buNone/>
            </a:pPr>
            <a:r>
              <a:rPr lang="en-US" sz="3200" b="1" dirty="0">
                <a:solidFill>
                  <a:srgbClr val="92D050"/>
                </a:solidFill>
              </a:rPr>
              <a:t>5. Were the control and intervention groups created through random allocation?</a:t>
            </a:r>
          </a:p>
          <a:p>
            <a:pPr lvl="1">
              <a:lnSpc>
                <a:spcPct val="100000"/>
              </a:lnSpc>
              <a:spcBef>
                <a:spcPts val="0"/>
              </a:spcBef>
              <a:spcAft>
                <a:spcPts val="2400"/>
              </a:spcAft>
            </a:pPr>
            <a:r>
              <a:rPr lang="en-US" sz="3200" b="1" dirty="0">
                <a:solidFill>
                  <a:srgbClr val="FFC000"/>
                </a:solidFill>
              </a:rPr>
              <a:t>Yes</a:t>
            </a:r>
          </a:p>
          <a:p>
            <a:pPr>
              <a:lnSpc>
                <a:spcPct val="100000"/>
              </a:lnSpc>
              <a:spcBef>
                <a:spcPts val="0"/>
              </a:spcBef>
              <a:spcAft>
                <a:spcPts val="2400"/>
              </a:spcAft>
              <a:buNone/>
            </a:pPr>
            <a:r>
              <a:rPr lang="en-US" sz="3200" b="1" dirty="0">
                <a:solidFill>
                  <a:srgbClr val="92D050"/>
                </a:solidFill>
              </a:rPr>
              <a:t>6. Were the groups comparable at baseline</a:t>
            </a:r>
          </a:p>
          <a:p>
            <a:pPr lvl="1">
              <a:lnSpc>
                <a:spcPct val="100000"/>
              </a:lnSpc>
              <a:spcBef>
                <a:spcPts val="0"/>
              </a:spcBef>
              <a:spcAft>
                <a:spcPts val="2400"/>
              </a:spcAft>
            </a:pPr>
            <a:r>
              <a:rPr lang="en-US" sz="3200" b="1" dirty="0">
                <a:solidFill>
                  <a:srgbClr val="FFC000"/>
                </a:solidFill>
              </a:rPr>
              <a:t>No</a:t>
            </a:r>
          </a:p>
          <a:p>
            <a:pPr marL="0" indent="0">
              <a:lnSpc>
                <a:spcPct val="100000"/>
              </a:lnSpc>
              <a:spcBef>
                <a:spcPts val="0"/>
              </a:spcBef>
              <a:spcAft>
                <a:spcPts val="2400"/>
              </a:spcAft>
              <a:buNone/>
            </a:pPr>
            <a:endParaRPr lang="en-IN" sz="3200" dirty="0"/>
          </a:p>
        </p:txBody>
      </p:sp>
    </p:spTree>
    <p:extLst>
      <p:ext uri="{BB962C8B-B14F-4D97-AF65-F5344CB8AC3E}">
        <p14:creationId xmlns:p14="http://schemas.microsoft.com/office/powerpoint/2010/main" val="104337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1200-84F3-42F0-ADD4-274111FF4B5F}"/>
              </a:ext>
            </a:extLst>
          </p:cNvPr>
          <p:cNvSpPr>
            <a:spLocks noGrp="1"/>
          </p:cNvSpPr>
          <p:nvPr>
            <p:ph type="title"/>
          </p:nvPr>
        </p:nvSpPr>
        <p:spPr/>
        <p:txBody>
          <a:bodyPr/>
          <a:lstStyle/>
          <a:p>
            <a:pPr algn="ctr"/>
            <a:r>
              <a:rPr lang="en-IN" altLang="en-US" sz="4400" dirty="0"/>
              <a:t>Validity assessment</a:t>
            </a:r>
            <a:r>
              <a:rPr lang="en-IN" altLang="en-US" dirty="0"/>
              <a:t> </a:t>
            </a:r>
            <a:endParaRPr lang="en-IN" dirty="0"/>
          </a:p>
        </p:txBody>
      </p:sp>
      <p:sp>
        <p:nvSpPr>
          <p:cNvPr id="3" name="Content Placeholder 2">
            <a:extLst>
              <a:ext uri="{FF2B5EF4-FFF2-40B4-BE49-F238E27FC236}">
                <a16:creationId xmlns:a16="http://schemas.microsoft.com/office/drawing/2014/main" id="{5B892CD8-B21B-4F1E-9305-B9E9D07013DB}"/>
              </a:ext>
            </a:extLst>
          </p:cNvPr>
          <p:cNvSpPr>
            <a:spLocks noGrp="1"/>
          </p:cNvSpPr>
          <p:nvPr>
            <p:ph idx="1"/>
          </p:nvPr>
        </p:nvSpPr>
        <p:spPr>
          <a:xfrm>
            <a:off x="838200" y="1825624"/>
            <a:ext cx="10758714" cy="4371975"/>
          </a:xfrm>
        </p:spPr>
        <p:txBody>
          <a:bodyPr>
            <a:normAutofit/>
          </a:bodyPr>
          <a:lstStyle/>
          <a:p>
            <a:endParaRPr lang="en-US" sz="4000" dirty="0"/>
          </a:p>
          <a:p>
            <a:pPr marL="0" indent="0">
              <a:buNone/>
            </a:pPr>
            <a:r>
              <a:rPr lang="en-US" sz="4000" dirty="0"/>
              <a:t>7. </a:t>
            </a:r>
            <a:r>
              <a:rPr lang="en-US" sz="4000" dirty="0">
                <a:solidFill>
                  <a:srgbClr val="92D050"/>
                </a:solidFill>
              </a:rPr>
              <a:t>Were there any cross – overs?</a:t>
            </a:r>
          </a:p>
          <a:p>
            <a:pPr lvl="3"/>
            <a:r>
              <a:rPr lang="en-US" sz="4000" dirty="0">
                <a:solidFill>
                  <a:srgbClr val="FFC000"/>
                </a:solidFill>
              </a:rPr>
              <a:t>No</a:t>
            </a:r>
          </a:p>
          <a:p>
            <a:endParaRPr lang="en-US" sz="4000" dirty="0"/>
          </a:p>
          <a:p>
            <a:pPr marL="0" indent="0">
              <a:buNone/>
            </a:pPr>
            <a:r>
              <a:rPr lang="en-US" sz="4000" dirty="0"/>
              <a:t>8. </a:t>
            </a:r>
            <a:r>
              <a:rPr lang="en-US" sz="4000" dirty="0">
                <a:solidFill>
                  <a:srgbClr val="92D050"/>
                </a:solidFill>
              </a:rPr>
              <a:t>Blinding was done ? </a:t>
            </a:r>
          </a:p>
          <a:p>
            <a:pPr lvl="3"/>
            <a:r>
              <a:rPr lang="en-US" sz="4000" dirty="0">
                <a:solidFill>
                  <a:srgbClr val="FFC000"/>
                </a:solidFill>
              </a:rPr>
              <a:t>Yes</a:t>
            </a:r>
            <a:endParaRPr lang="en-IN" sz="4000" dirty="0">
              <a:solidFill>
                <a:srgbClr val="FFC000"/>
              </a:solidFill>
            </a:endParaRPr>
          </a:p>
        </p:txBody>
      </p:sp>
    </p:spTree>
    <p:extLst>
      <p:ext uri="{BB962C8B-B14F-4D97-AF65-F5344CB8AC3E}">
        <p14:creationId xmlns:p14="http://schemas.microsoft.com/office/powerpoint/2010/main" val="3806867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1200-84F3-42F0-ADD4-274111FF4B5F}"/>
              </a:ext>
            </a:extLst>
          </p:cNvPr>
          <p:cNvSpPr>
            <a:spLocks noGrp="1"/>
          </p:cNvSpPr>
          <p:nvPr>
            <p:ph type="title"/>
          </p:nvPr>
        </p:nvSpPr>
        <p:spPr/>
        <p:txBody>
          <a:bodyPr/>
          <a:lstStyle/>
          <a:p>
            <a:pPr algn="ctr"/>
            <a:r>
              <a:rPr lang="en-IN" altLang="en-US" sz="4400" dirty="0"/>
              <a:t>Results assessment </a:t>
            </a:r>
          </a:p>
        </p:txBody>
      </p:sp>
      <p:sp>
        <p:nvSpPr>
          <p:cNvPr id="3" name="Content Placeholder 2">
            <a:extLst>
              <a:ext uri="{FF2B5EF4-FFF2-40B4-BE49-F238E27FC236}">
                <a16:creationId xmlns:a16="http://schemas.microsoft.com/office/drawing/2014/main" id="{5B892CD8-B21B-4F1E-9305-B9E9D07013DB}"/>
              </a:ext>
            </a:extLst>
          </p:cNvPr>
          <p:cNvSpPr>
            <a:spLocks noGrp="1"/>
          </p:cNvSpPr>
          <p:nvPr>
            <p:ph idx="1"/>
          </p:nvPr>
        </p:nvSpPr>
        <p:spPr>
          <a:xfrm>
            <a:off x="838200" y="1825624"/>
            <a:ext cx="10671629" cy="4667251"/>
          </a:xfrm>
        </p:spPr>
        <p:txBody>
          <a:bodyPr>
            <a:normAutofit/>
          </a:bodyPr>
          <a:lstStyle/>
          <a:p>
            <a:pPr marL="0" indent="0">
              <a:buNone/>
            </a:pPr>
            <a:r>
              <a:rPr lang="en-US" sz="3600" dirty="0">
                <a:solidFill>
                  <a:srgbClr val="92D050"/>
                </a:solidFill>
              </a:rPr>
              <a:t>9. Did the new treatment make any difference ?</a:t>
            </a:r>
          </a:p>
          <a:p>
            <a:pPr lvl="3"/>
            <a:r>
              <a:rPr lang="en-US" sz="3600" dirty="0">
                <a:solidFill>
                  <a:srgbClr val="FFC000"/>
                </a:solidFill>
              </a:rPr>
              <a:t>No</a:t>
            </a:r>
          </a:p>
          <a:p>
            <a:endParaRPr lang="en-US" sz="3600" dirty="0"/>
          </a:p>
          <a:p>
            <a:pPr marL="0" indent="0">
              <a:buNone/>
            </a:pPr>
            <a:r>
              <a:rPr lang="en-US" sz="3600" dirty="0">
                <a:solidFill>
                  <a:srgbClr val="92D050"/>
                </a:solidFill>
              </a:rPr>
              <a:t>10. Was the result precise ? </a:t>
            </a:r>
          </a:p>
          <a:p>
            <a:pPr lvl="3"/>
            <a:r>
              <a:rPr lang="en-US" sz="3600" dirty="0">
                <a:solidFill>
                  <a:srgbClr val="FFC000"/>
                </a:solidFill>
              </a:rPr>
              <a:t>Yes (After covariate adjustment)</a:t>
            </a:r>
          </a:p>
        </p:txBody>
      </p:sp>
    </p:spTree>
    <p:extLst>
      <p:ext uri="{BB962C8B-B14F-4D97-AF65-F5344CB8AC3E}">
        <p14:creationId xmlns:p14="http://schemas.microsoft.com/office/powerpoint/2010/main" val="184955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4168-532A-44BF-8610-6667C41A0F38}"/>
              </a:ext>
            </a:extLst>
          </p:cNvPr>
          <p:cNvSpPr>
            <a:spLocks noGrp="1"/>
          </p:cNvSpPr>
          <p:nvPr>
            <p:ph type="title"/>
          </p:nvPr>
        </p:nvSpPr>
        <p:spPr/>
        <p:txBody>
          <a:bodyPr/>
          <a:lstStyle/>
          <a:p>
            <a:pPr algn="ctr"/>
            <a:r>
              <a:rPr lang="en-US" dirty="0"/>
              <a:t>Background </a:t>
            </a:r>
          </a:p>
        </p:txBody>
      </p:sp>
      <p:sp>
        <p:nvSpPr>
          <p:cNvPr id="3" name="Content Placeholder 2">
            <a:extLst>
              <a:ext uri="{FF2B5EF4-FFF2-40B4-BE49-F238E27FC236}">
                <a16:creationId xmlns:a16="http://schemas.microsoft.com/office/drawing/2014/main" id="{613CA325-553D-4110-843A-04F03EDD19C2}"/>
              </a:ext>
            </a:extLst>
          </p:cNvPr>
          <p:cNvSpPr>
            <a:spLocks noGrp="1"/>
          </p:cNvSpPr>
          <p:nvPr>
            <p:ph idx="1"/>
          </p:nvPr>
        </p:nvSpPr>
        <p:spPr>
          <a:xfrm>
            <a:off x="707571" y="1578882"/>
            <a:ext cx="11121571" cy="4667250"/>
          </a:xfrm>
        </p:spPr>
        <p:txBody>
          <a:bodyPr>
            <a:noAutofit/>
          </a:bodyPr>
          <a:lstStyle/>
          <a:p>
            <a:pPr algn="just">
              <a:lnSpc>
                <a:spcPct val="100000"/>
              </a:lnSpc>
              <a:spcBef>
                <a:spcPts val="0"/>
              </a:spcBef>
              <a:spcAft>
                <a:spcPts val="1800"/>
              </a:spcAft>
            </a:pPr>
            <a:r>
              <a:rPr lang="en-US" sz="3600" dirty="0"/>
              <a:t>Even with standard intravenous immunoglobulin treatment, about 20% of patients remain unable to walk after 6 months.</a:t>
            </a:r>
          </a:p>
          <a:p>
            <a:pPr algn="just">
              <a:lnSpc>
                <a:spcPct val="100000"/>
              </a:lnSpc>
              <a:spcBef>
                <a:spcPts val="0"/>
              </a:spcBef>
              <a:spcAft>
                <a:spcPts val="1800"/>
              </a:spcAft>
            </a:pPr>
            <a:r>
              <a:rPr lang="en-US" sz="3600" dirty="0"/>
              <a:t> In 20–30% of patients, mechanical ventilation is needed</a:t>
            </a:r>
          </a:p>
          <a:p>
            <a:pPr algn="just">
              <a:lnSpc>
                <a:spcPct val="100000"/>
              </a:lnSpc>
              <a:spcBef>
                <a:spcPts val="0"/>
              </a:spcBef>
              <a:spcAft>
                <a:spcPts val="1800"/>
              </a:spcAft>
            </a:pPr>
            <a:r>
              <a:rPr lang="en-US" sz="3600" dirty="0"/>
              <a:t> Patients with a poor prognosis early in their disease course might gain particular benefit from additional treatment</a:t>
            </a:r>
          </a:p>
        </p:txBody>
      </p:sp>
    </p:spTree>
    <p:extLst>
      <p:ext uri="{BB962C8B-B14F-4D97-AF65-F5344CB8AC3E}">
        <p14:creationId xmlns:p14="http://schemas.microsoft.com/office/powerpoint/2010/main" val="539471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1200-84F3-42F0-ADD4-274111FF4B5F}"/>
              </a:ext>
            </a:extLst>
          </p:cNvPr>
          <p:cNvSpPr>
            <a:spLocks noGrp="1"/>
          </p:cNvSpPr>
          <p:nvPr>
            <p:ph type="title"/>
          </p:nvPr>
        </p:nvSpPr>
        <p:spPr/>
        <p:txBody>
          <a:bodyPr/>
          <a:lstStyle/>
          <a:p>
            <a:pPr algn="ctr"/>
            <a:r>
              <a:rPr lang="en-IN" altLang="en-US" sz="4400" dirty="0"/>
              <a:t>Applicability assessment </a:t>
            </a:r>
          </a:p>
        </p:txBody>
      </p:sp>
      <p:sp>
        <p:nvSpPr>
          <p:cNvPr id="3" name="Content Placeholder 2">
            <a:extLst>
              <a:ext uri="{FF2B5EF4-FFF2-40B4-BE49-F238E27FC236}">
                <a16:creationId xmlns:a16="http://schemas.microsoft.com/office/drawing/2014/main" id="{5B892CD8-B21B-4F1E-9305-B9E9D07013DB}"/>
              </a:ext>
            </a:extLst>
          </p:cNvPr>
          <p:cNvSpPr>
            <a:spLocks noGrp="1"/>
          </p:cNvSpPr>
          <p:nvPr>
            <p:ph idx="1"/>
          </p:nvPr>
        </p:nvSpPr>
        <p:spPr>
          <a:xfrm>
            <a:off x="460829" y="1596119"/>
            <a:ext cx="10892971" cy="4688567"/>
          </a:xfrm>
        </p:spPr>
        <p:txBody>
          <a:bodyPr>
            <a:noAutofit/>
          </a:bodyPr>
          <a:lstStyle/>
          <a:p>
            <a:pPr marL="0" indent="0">
              <a:lnSpc>
                <a:spcPct val="100000"/>
              </a:lnSpc>
              <a:spcBef>
                <a:spcPts val="600"/>
              </a:spcBef>
              <a:spcAft>
                <a:spcPts val="1800"/>
              </a:spcAft>
              <a:buNone/>
            </a:pPr>
            <a:r>
              <a:rPr lang="en-US" dirty="0">
                <a:solidFill>
                  <a:srgbClr val="92D050"/>
                </a:solidFill>
              </a:rPr>
              <a:t>11. Is the study population relevant to my practice ? [can the result be applied to my patient]</a:t>
            </a:r>
          </a:p>
          <a:p>
            <a:pPr lvl="2">
              <a:lnSpc>
                <a:spcPct val="100000"/>
              </a:lnSpc>
              <a:spcBef>
                <a:spcPts val="600"/>
              </a:spcBef>
              <a:spcAft>
                <a:spcPts val="1800"/>
              </a:spcAft>
            </a:pPr>
            <a:r>
              <a:rPr lang="en-US" sz="2800" dirty="0">
                <a:solidFill>
                  <a:srgbClr val="FFC000"/>
                </a:solidFill>
              </a:rPr>
              <a:t>Yes</a:t>
            </a:r>
          </a:p>
          <a:p>
            <a:pPr marL="0" indent="0">
              <a:lnSpc>
                <a:spcPct val="100000"/>
              </a:lnSpc>
              <a:spcBef>
                <a:spcPts val="600"/>
              </a:spcBef>
              <a:spcAft>
                <a:spcPts val="1800"/>
              </a:spcAft>
              <a:buNone/>
            </a:pPr>
            <a:r>
              <a:rPr lang="en-US" dirty="0">
                <a:solidFill>
                  <a:srgbClr val="92D050"/>
                </a:solidFill>
              </a:rPr>
              <a:t>12. Is the intervention relevant (available, feasible and affordable) to my practice ?</a:t>
            </a:r>
          </a:p>
          <a:p>
            <a:pPr lvl="2">
              <a:lnSpc>
                <a:spcPct val="100000"/>
              </a:lnSpc>
              <a:spcBef>
                <a:spcPts val="600"/>
              </a:spcBef>
              <a:spcAft>
                <a:spcPts val="1800"/>
              </a:spcAft>
            </a:pPr>
            <a:r>
              <a:rPr lang="en-US" sz="2800" dirty="0">
                <a:solidFill>
                  <a:srgbClr val="FFC000"/>
                </a:solidFill>
              </a:rPr>
              <a:t>Yes</a:t>
            </a:r>
          </a:p>
          <a:p>
            <a:pPr marL="0" indent="0">
              <a:lnSpc>
                <a:spcPct val="100000"/>
              </a:lnSpc>
              <a:spcBef>
                <a:spcPts val="600"/>
              </a:spcBef>
              <a:spcAft>
                <a:spcPts val="1800"/>
              </a:spcAft>
              <a:buNone/>
            </a:pPr>
            <a:r>
              <a:rPr lang="en-US" dirty="0">
                <a:solidFill>
                  <a:srgbClr val="92D050"/>
                </a:solidFill>
              </a:rPr>
              <a:t>13. Is comparison relevant to my practice ?</a:t>
            </a:r>
          </a:p>
          <a:p>
            <a:pPr lvl="2">
              <a:lnSpc>
                <a:spcPct val="100000"/>
              </a:lnSpc>
              <a:spcBef>
                <a:spcPts val="600"/>
              </a:spcBef>
              <a:spcAft>
                <a:spcPts val="1800"/>
              </a:spcAft>
            </a:pPr>
            <a:r>
              <a:rPr lang="en-US" sz="2800" dirty="0">
                <a:solidFill>
                  <a:srgbClr val="FFC000"/>
                </a:solidFill>
              </a:rPr>
              <a:t>Yes </a:t>
            </a:r>
          </a:p>
        </p:txBody>
      </p:sp>
    </p:spTree>
    <p:extLst>
      <p:ext uri="{BB962C8B-B14F-4D97-AF65-F5344CB8AC3E}">
        <p14:creationId xmlns:p14="http://schemas.microsoft.com/office/powerpoint/2010/main" val="965015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042B-129B-46F7-8102-2B87DD1F2AC1}"/>
              </a:ext>
            </a:extLst>
          </p:cNvPr>
          <p:cNvSpPr>
            <a:spLocks noGrp="1"/>
          </p:cNvSpPr>
          <p:nvPr>
            <p:ph type="title"/>
          </p:nvPr>
        </p:nvSpPr>
        <p:spPr>
          <a:xfrm>
            <a:off x="2710543" y="2103437"/>
            <a:ext cx="5728919" cy="1325563"/>
          </a:xfrm>
        </p:spPr>
        <p:txBody>
          <a:bodyPr>
            <a:normAutofit/>
          </a:bodyPr>
          <a:lstStyle/>
          <a:p>
            <a:pPr algn="ctr"/>
            <a:r>
              <a:rPr lang="en-US" sz="6600" dirty="0"/>
              <a:t>THANK YOU</a:t>
            </a:r>
            <a:endParaRPr lang="en-IN" sz="6600" dirty="0"/>
          </a:p>
        </p:txBody>
      </p:sp>
    </p:spTree>
    <p:extLst>
      <p:ext uri="{BB962C8B-B14F-4D97-AF65-F5344CB8AC3E}">
        <p14:creationId xmlns:p14="http://schemas.microsoft.com/office/powerpoint/2010/main" val="132942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0AE2-1ADE-4A20-A844-8488C6F47747}"/>
              </a:ext>
            </a:extLst>
          </p:cNvPr>
          <p:cNvSpPr>
            <a:spLocks noGrp="1"/>
          </p:cNvSpPr>
          <p:nvPr>
            <p:ph type="title"/>
          </p:nvPr>
        </p:nvSpPr>
        <p:spPr/>
        <p:txBody>
          <a:bodyPr/>
          <a:lstStyle/>
          <a:p>
            <a:pPr algn="ctr"/>
            <a:r>
              <a:rPr lang="en-US" dirty="0"/>
              <a:t>Need for study</a:t>
            </a:r>
          </a:p>
        </p:txBody>
      </p:sp>
      <p:sp>
        <p:nvSpPr>
          <p:cNvPr id="3" name="Content Placeholder 2">
            <a:extLst>
              <a:ext uri="{FF2B5EF4-FFF2-40B4-BE49-F238E27FC236}">
                <a16:creationId xmlns:a16="http://schemas.microsoft.com/office/drawing/2014/main" id="{A8F9EBE5-D9B9-4504-A724-878B34F602DE}"/>
              </a:ext>
            </a:extLst>
          </p:cNvPr>
          <p:cNvSpPr>
            <a:spLocks noGrp="1"/>
          </p:cNvSpPr>
          <p:nvPr>
            <p:ph idx="1"/>
          </p:nvPr>
        </p:nvSpPr>
        <p:spPr>
          <a:xfrm>
            <a:off x="527750" y="1690688"/>
            <a:ext cx="10938536" cy="4802187"/>
          </a:xfrm>
        </p:spPr>
        <p:txBody>
          <a:bodyPr>
            <a:normAutofit/>
          </a:bodyPr>
          <a:lstStyle/>
          <a:p>
            <a:pPr algn="just">
              <a:lnSpc>
                <a:spcPct val="110000"/>
              </a:lnSpc>
              <a:spcBef>
                <a:spcPts val="0"/>
              </a:spcBef>
              <a:spcAft>
                <a:spcPts val="1800"/>
              </a:spcAft>
            </a:pPr>
            <a:r>
              <a:rPr lang="en-US" sz="3600" dirty="0"/>
              <a:t>SID administered early in the course of disease, before severe or irreversible nerve damage has occurred , might be beneficial</a:t>
            </a:r>
          </a:p>
          <a:p>
            <a:pPr algn="just">
              <a:lnSpc>
                <a:spcPct val="110000"/>
              </a:lnSpc>
              <a:spcBef>
                <a:spcPts val="0"/>
              </a:spcBef>
              <a:spcAft>
                <a:spcPts val="1800"/>
              </a:spcAft>
            </a:pPr>
            <a:r>
              <a:rPr lang="en-US" sz="3600" dirty="0"/>
              <a:t>Scant evidence of support for SID</a:t>
            </a:r>
          </a:p>
          <a:p>
            <a:pPr algn="just">
              <a:lnSpc>
                <a:spcPct val="110000"/>
              </a:lnSpc>
              <a:spcBef>
                <a:spcPts val="0"/>
              </a:spcBef>
              <a:spcAft>
                <a:spcPts val="1800"/>
              </a:spcAft>
            </a:pPr>
            <a:r>
              <a:rPr lang="en-US" sz="3600" dirty="0"/>
              <a:t>Need-characterize the efficacy and safety profiles of the SID</a:t>
            </a:r>
          </a:p>
        </p:txBody>
      </p:sp>
    </p:spTree>
    <p:extLst>
      <p:ext uri="{BB962C8B-B14F-4D97-AF65-F5344CB8AC3E}">
        <p14:creationId xmlns:p14="http://schemas.microsoft.com/office/powerpoint/2010/main" val="165291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AF8-AC52-4F2C-AA99-D8C5621AA0E1}"/>
              </a:ext>
            </a:extLst>
          </p:cNvPr>
          <p:cNvSpPr>
            <a:spLocks noGrp="1"/>
          </p:cNvSpPr>
          <p:nvPr>
            <p:ph type="title"/>
          </p:nvPr>
        </p:nvSpPr>
        <p:spPr/>
        <p:txBody>
          <a:bodyPr/>
          <a:lstStyle/>
          <a:p>
            <a:pPr algn="ctr"/>
            <a:r>
              <a:rPr lang="en-US" dirty="0"/>
              <a:t>Research question </a:t>
            </a:r>
          </a:p>
        </p:txBody>
      </p:sp>
      <p:sp>
        <p:nvSpPr>
          <p:cNvPr id="3" name="Content Placeholder 2">
            <a:extLst>
              <a:ext uri="{FF2B5EF4-FFF2-40B4-BE49-F238E27FC236}">
                <a16:creationId xmlns:a16="http://schemas.microsoft.com/office/drawing/2014/main" id="{ABE7D30C-2FD8-4935-8B66-966E051AB2E6}"/>
              </a:ext>
            </a:extLst>
          </p:cNvPr>
          <p:cNvSpPr>
            <a:spLocks noGrp="1"/>
          </p:cNvSpPr>
          <p:nvPr>
            <p:ph idx="1"/>
          </p:nvPr>
        </p:nvSpPr>
        <p:spPr>
          <a:xfrm>
            <a:off x="838200" y="1825625"/>
            <a:ext cx="10628086" cy="3573689"/>
          </a:xfrm>
        </p:spPr>
        <p:txBody>
          <a:bodyPr>
            <a:normAutofit fontScale="92500"/>
          </a:bodyPr>
          <a:lstStyle/>
          <a:p>
            <a:pPr algn="just">
              <a:lnSpc>
                <a:spcPct val="120000"/>
              </a:lnSpc>
              <a:spcBef>
                <a:spcPts val="600"/>
              </a:spcBef>
              <a:spcAft>
                <a:spcPts val="1200"/>
              </a:spcAft>
            </a:pPr>
            <a:r>
              <a:rPr lang="en-US" sz="4000" dirty="0"/>
              <a:t>Whether a SID administered 7-9 days after the first dose  is effective in patients with Guillain-Barré syndrome with a predicted poor outcome  according to the modified Erasmus GBS Outcome Scale prognostic model.</a:t>
            </a:r>
          </a:p>
        </p:txBody>
      </p:sp>
    </p:spTree>
    <p:extLst>
      <p:ext uri="{BB962C8B-B14F-4D97-AF65-F5344CB8AC3E}">
        <p14:creationId xmlns:p14="http://schemas.microsoft.com/office/powerpoint/2010/main" val="400474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pPr algn="ctr"/>
            <a:r>
              <a:rPr lang="en-IN" altLang="en-US" dirty="0"/>
              <a:t>Hypothesis </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838200" y="1690688"/>
            <a:ext cx="10932886" cy="4608512"/>
          </a:xfrm>
        </p:spPr>
        <p:txBody>
          <a:bodyPr>
            <a:normAutofit fontScale="92500" lnSpcReduction="20000"/>
          </a:bodyPr>
          <a:lstStyle/>
          <a:p>
            <a:pPr>
              <a:lnSpc>
                <a:spcPct val="120000"/>
              </a:lnSpc>
              <a:spcBef>
                <a:spcPts val="0"/>
              </a:spcBef>
              <a:spcAft>
                <a:spcPts val="1200"/>
              </a:spcAft>
            </a:pPr>
            <a:r>
              <a:rPr lang="en-US" sz="3200" dirty="0"/>
              <a:t>Null hypothesis </a:t>
            </a:r>
          </a:p>
          <a:p>
            <a:pPr marL="0" indent="0">
              <a:lnSpc>
                <a:spcPct val="120000"/>
              </a:lnSpc>
              <a:spcBef>
                <a:spcPts val="0"/>
              </a:spcBef>
              <a:spcAft>
                <a:spcPts val="1200"/>
              </a:spcAft>
              <a:buNone/>
            </a:pPr>
            <a:r>
              <a:rPr lang="en-US" sz="3200" dirty="0"/>
              <a:t>Second dose of IVIG administered 7-9 days after the first dose in patients of GBS with  predicted poor outcome did not improve the disability score after 4 weeks </a:t>
            </a:r>
          </a:p>
          <a:p>
            <a:pPr>
              <a:lnSpc>
                <a:spcPct val="120000"/>
              </a:lnSpc>
              <a:spcBef>
                <a:spcPts val="0"/>
              </a:spcBef>
              <a:spcAft>
                <a:spcPts val="1200"/>
              </a:spcAft>
            </a:pPr>
            <a:r>
              <a:rPr lang="en-US" sz="3200" dirty="0"/>
              <a:t>Alternate hypothesis</a:t>
            </a:r>
          </a:p>
          <a:p>
            <a:pPr marL="0" indent="0">
              <a:lnSpc>
                <a:spcPct val="120000"/>
              </a:lnSpc>
              <a:spcBef>
                <a:spcPts val="0"/>
              </a:spcBef>
              <a:spcAft>
                <a:spcPts val="1200"/>
              </a:spcAft>
              <a:buNone/>
            </a:pPr>
            <a:r>
              <a:rPr lang="en-US" sz="3200" dirty="0"/>
              <a:t>Second dose of IVIG administered 7-9 days after the first dose in patients of GBS with  predicted poor outcome do improve the disability score after 4 weeks </a:t>
            </a:r>
          </a:p>
          <a:p>
            <a:pPr>
              <a:lnSpc>
                <a:spcPct val="120000"/>
              </a:lnSpc>
              <a:spcBef>
                <a:spcPts val="0"/>
              </a:spcBef>
              <a:spcAft>
                <a:spcPts val="1200"/>
              </a:spcAft>
            </a:pPr>
            <a:endParaRPr lang="en-US" sz="3200" dirty="0"/>
          </a:p>
        </p:txBody>
      </p:sp>
    </p:spTree>
    <p:extLst>
      <p:ext uri="{BB962C8B-B14F-4D97-AF65-F5344CB8AC3E}">
        <p14:creationId xmlns:p14="http://schemas.microsoft.com/office/powerpoint/2010/main" val="133746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pPr algn="ctr"/>
            <a:r>
              <a:rPr lang="en-IN" altLang="en-US" dirty="0"/>
              <a:t>Objective </a:t>
            </a:r>
            <a:endParaRPr lang="en-US" dirty="0"/>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a:xfrm>
            <a:off x="838200" y="1690688"/>
            <a:ext cx="10932886" cy="4608512"/>
          </a:xfrm>
        </p:spPr>
        <p:txBody>
          <a:bodyPr>
            <a:normAutofit/>
          </a:bodyPr>
          <a:lstStyle/>
          <a:p>
            <a:pPr algn="just"/>
            <a:r>
              <a:rPr lang="en-IN" altLang="en-US" sz="4400" dirty="0"/>
              <a:t>The author proposed the null hypothesis</a:t>
            </a:r>
          </a:p>
          <a:p>
            <a:pPr algn="just"/>
            <a:endParaRPr lang="en-IN" altLang="en-US" sz="4400" dirty="0"/>
          </a:p>
          <a:p>
            <a:pPr algn="just"/>
            <a:r>
              <a:rPr lang="en-IN" altLang="en-US" sz="4400" dirty="0"/>
              <a:t>Trail is undertaken, to reject the null hypothesis  and accept the alternate hypothesis </a:t>
            </a:r>
          </a:p>
          <a:p>
            <a:pPr algn="just"/>
            <a:endParaRPr lang="en-IN" altLang="en-US" sz="4400" dirty="0"/>
          </a:p>
        </p:txBody>
      </p:sp>
    </p:spTree>
    <p:extLst>
      <p:ext uri="{BB962C8B-B14F-4D97-AF65-F5344CB8AC3E}">
        <p14:creationId xmlns:p14="http://schemas.microsoft.com/office/powerpoint/2010/main" val="1211944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2298</Words>
  <Application>Microsoft Office PowerPoint</Application>
  <PresentationFormat>Widescreen</PresentationFormat>
  <Paragraphs>213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Bookman Old Style</vt:lpstr>
      <vt:lpstr>Calibri</vt:lpstr>
      <vt:lpstr>Calibri Light</vt:lpstr>
      <vt:lpstr>Comic Sans MS</vt:lpstr>
      <vt:lpstr>Office Theme</vt:lpstr>
      <vt:lpstr>Second Intravenous Immunoglobulin dose in patients with Guillain-Barré syndrome with poor prognosis (SID-GBS): A Double-Blind, Randomised, Placebo-Controlled Trial</vt:lpstr>
      <vt:lpstr>PowerPoint Presentation</vt:lpstr>
      <vt:lpstr>Outline</vt:lpstr>
      <vt:lpstr>Background </vt:lpstr>
      <vt:lpstr>Background </vt:lpstr>
      <vt:lpstr>Need for study</vt:lpstr>
      <vt:lpstr>Research question </vt:lpstr>
      <vt:lpstr>Hypothesis </vt:lpstr>
      <vt:lpstr>Objective </vt:lpstr>
      <vt:lpstr>Study design</vt:lpstr>
      <vt:lpstr>Inclusion criteria for screening </vt:lpstr>
      <vt:lpstr>Exclusion criteria for screening </vt:lpstr>
      <vt:lpstr> Design and procedure </vt:lpstr>
      <vt:lpstr>Inclusion criteria for Randomization </vt:lpstr>
      <vt:lpstr>mEGOS </vt:lpstr>
      <vt:lpstr>Exclusion criteria for Randomization </vt:lpstr>
      <vt:lpstr>Randomization and masking</vt:lpstr>
      <vt:lpstr>Blinding </vt:lpstr>
      <vt:lpstr>Design and procedure </vt:lpstr>
      <vt:lpstr>Design and procedure</vt:lpstr>
      <vt:lpstr>Design and procedure</vt:lpstr>
      <vt:lpstr>Follow up visits</vt:lpstr>
      <vt:lpstr>Outcome measures – Primary outcomes</vt:lpstr>
      <vt:lpstr>Guillain-barré syndrome disability scale score</vt:lpstr>
      <vt:lpstr>Secondary outcomes</vt:lpstr>
      <vt:lpstr>Secondary outcomes</vt:lpstr>
      <vt:lpstr>Statistical methods</vt:lpstr>
      <vt:lpstr>Results</vt:lpstr>
      <vt:lpstr>PowerPoint Presentation</vt:lpstr>
      <vt:lpstr>Baseline characteristics</vt:lpstr>
      <vt:lpstr>Outcome </vt:lpstr>
      <vt:lpstr>Outcomes </vt:lpstr>
      <vt:lpstr>MRC sum score during the disease course</vt:lpstr>
      <vt:lpstr>PowerPoint Presentation</vt:lpstr>
      <vt:lpstr>PowerPoint Presentation</vt:lpstr>
      <vt:lpstr>Subgroup analysis</vt:lpstr>
      <vt:lpstr>Serious adverse events</vt:lpstr>
      <vt:lpstr>Discussion</vt:lpstr>
      <vt:lpstr>Discussion</vt:lpstr>
      <vt:lpstr>Discussion</vt:lpstr>
      <vt:lpstr>Discussion</vt:lpstr>
      <vt:lpstr>Limitations</vt:lpstr>
      <vt:lpstr>Conclusion</vt:lpstr>
      <vt:lpstr>Critical appraisal</vt:lpstr>
      <vt:lpstr>PICO format for critical appraisal</vt:lpstr>
      <vt:lpstr>PowerPoint Presentation</vt:lpstr>
      <vt:lpstr>Validity assessment </vt:lpstr>
      <vt:lpstr>Validity assessment </vt:lpstr>
      <vt:lpstr>Results assessment </vt:lpstr>
      <vt:lpstr>Applicability assessment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HTN</dc:creator>
  <cp:lastModifiedBy>Raja  Gupta</cp:lastModifiedBy>
  <cp:revision>4</cp:revision>
  <dcterms:created xsi:type="dcterms:W3CDTF">2021-11-24T09:19:55Z</dcterms:created>
  <dcterms:modified xsi:type="dcterms:W3CDTF">2021-11-25T05:29:29Z</dcterms:modified>
</cp:coreProperties>
</file>