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95" r:id="rId4"/>
    <p:sldId id="336" r:id="rId5"/>
    <p:sldId id="337" r:id="rId6"/>
    <p:sldId id="338" r:id="rId7"/>
    <p:sldId id="339" r:id="rId8"/>
    <p:sldId id="371" r:id="rId9"/>
    <p:sldId id="340" r:id="rId10"/>
    <p:sldId id="372" r:id="rId11"/>
    <p:sldId id="373" r:id="rId12"/>
    <p:sldId id="374" r:id="rId13"/>
    <p:sldId id="341" r:id="rId14"/>
    <p:sldId id="342" r:id="rId15"/>
    <p:sldId id="344" r:id="rId16"/>
    <p:sldId id="359" r:id="rId17"/>
    <p:sldId id="357" r:id="rId18"/>
    <p:sldId id="358" r:id="rId19"/>
    <p:sldId id="365" r:id="rId20"/>
    <p:sldId id="366" r:id="rId21"/>
    <p:sldId id="355" r:id="rId22"/>
    <p:sldId id="356" r:id="rId23"/>
    <p:sldId id="347" r:id="rId24"/>
    <p:sldId id="348" r:id="rId25"/>
    <p:sldId id="369" r:id="rId26"/>
    <p:sldId id="362" r:id="rId27"/>
    <p:sldId id="370" r:id="rId28"/>
    <p:sldId id="367" r:id="rId29"/>
    <p:sldId id="368" r:id="rId30"/>
    <p:sldId id="363" r:id="rId31"/>
    <p:sldId id="349" r:id="rId32"/>
    <p:sldId id="350" r:id="rId33"/>
    <p:sldId id="351" r:id="rId34"/>
    <p:sldId id="352" r:id="rId35"/>
    <p:sldId id="353" r:id="rId36"/>
    <p:sldId id="343" r:id="rId37"/>
    <p:sldId id="345" r:id="rId38"/>
    <p:sldId id="36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1701A7-7FC7-4F9A-B719-15DF28728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EFD87F-14B4-4CC1-83DC-E85B84599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B802A-AE97-4E21-B023-40BAE3A7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FE7FC5-78DB-424E-95F9-9F49DEF0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D6695-3CFB-4122-94E4-E458F1ED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72845-946A-472E-802D-349D76A2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95FF54-B911-4520-91A2-AC8AB339C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B26E3-9363-4A15-B548-8DF27719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245A3-F06E-4973-B402-7196B607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82AB2C-9644-445B-B6F2-09077B2F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B70F967-CBF6-4F37-8B34-739DBE4E3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E4F088-9E5B-4D13-B483-85FBFAFBC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C5639E-AA02-4434-A3DA-597231CF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DBA1B-2F02-468A-8730-D708F286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86F422-31EC-402F-8FFA-E4955874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22B48-45E1-493F-89B3-7124C727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5264C2-C5F4-4C52-A95C-725805DED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C5BCD9-6BFF-40E4-94E4-687C258B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2DB384-6D01-4718-86B8-7CC938F1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903F9-D844-4E9A-8C9A-18A2E9DC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0B5E0-6775-41B9-BD77-A2B3733F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6A5291-707B-44B4-A940-82146974D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16C6CF-C94A-4E80-A31A-51235FA1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D8DD24-84DA-451B-ABC2-85A953BB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AFA448-7715-47E7-9630-64FADAFF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276C5-3F5C-437F-9015-482CAE53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35F32D-7284-495B-90BB-6727AB144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648243-8D9A-433B-B925-B2BB5908B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81C1D-295E-40F6-B89B-6286A539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8E317D-D4B4-40DF-9A99-1FE086BD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6B437D-DDFA-4647-BC4F-96731016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CC573-F74D-41D6-921A-D6C7057B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6E33C9-CBC0-4A8A-A8C8-27FB36939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78AA19-ECCB-468B-B44C-E792EF327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A13C8F-6105-43AC-9160-D2A527282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9DD19F-4E12-4F29-B162-4A4C98631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C1786B-0E4C-483A-8FF2-F0D31A37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E36BF6-FA43-4C22-8B58-543E9C76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8CA82E-6BBD-453D-B543-DEA10BC4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FAD8D-71FA-4EFA-8805-2DED80A3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3F0E70-2CC7-4B35-BFB6-9C9163B7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C5E304-B799-4FF5-A36C-79867F82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5DBD5D-AF1B-4BF1-AD14-CE408CC7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8EF985-FA2D-485F-B1E0-6FC366A0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A4CF72B-EF39-4BDA-A2AF-3806E285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CEDAC5-8566-4951-A26F-F8F16D4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A5CAF-3717-40A7-A6B8-90E66CD3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DB6926-B70D-4048-9BB2-D98527A4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F8B6C9-3D44-41F8-B0DD-C1B0C784A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F32EF3-BA7F-43B5-9992-70E68B1E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EF84E1-8429-4232-A853-7432689A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DF871-26B9-422F-A762-3684A32D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85F34-5437-4061-A52E-D8B22F9E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52D7C8-6851-4E75-860E-BD179227A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A6FCA4-8A6A-44AD-8B4E-DBF8A040C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845846-C518-45D0-B17C-4882C2C5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9885B6-9BEE-4D1E-ADFC-A1F19F6E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0B74DF-9B36-4B67-BEB8-F9C79363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E23209-4987-46E7-92D6-580C8E0B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061969-8F56-4E9E-BB54-86F026845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057A14-3743-499C-A217-D5715E26A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1E71-85D9-4C9B-942A-76E5898FE6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865D4E-FA04-4870-A482-97E47894B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3D6FE6-360C-401A-AF33-1B5261F7B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E336-F02D-469F-AEC5-7ABBFDDF2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7C45B-62EC-4AB7-ADFE-DECDA2413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505" y="411043"/>
            <a:ext cx="10980990" cy="3017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Safety and immunogenicity of seven COVID-19 vaccines as a third dose (booster) following two doses of </a:t>
            </a:r>
            <a:r>
              <a:rPr lang="en-US" sz="3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ChAdOx1 nCov-19</a:t>
            </a:r>
            <a:r>
              <a:rPr lang="en-US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or</a:t>
            </a:r>
            <a:r>
              <a:rPr lang="en-US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BNT162b2</a:t>
            </a:r>
            <a:r>
              <a:rPr lang="en-US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the UK (COV-BOOST): a blinded,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multicentre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randomized, controlled, phase 2 trial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AD234D94-5697-463F-B6B5-B722DD87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05" y="4818332"/>
            <a:ext cx="8700190" cy="15883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Aishwarya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Malode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Resident of Medicine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Medical College, Jaipur (Rajasthan)</a:t>
            </a:r>
          </a:p>
        </p:txBody>
      </p:sp>
    </p:spTree>
    <p:extLst>
      <p:ext uri="{BB962C8B-B14F-4D97-AF65-F5344CB8AC3E}">
        <p14:creationId xmlns:p14="http://schemas.microsoft.com/office/powerpoint/2010/main" val="294983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0AFA-7A20-4059-A331-308E7CDF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 received: </a:t>
            </a:r>
            <a:r>
              <a:rPr lang="en-US" dirty="0"/>
              <a:t>Ratio - 1:1:1:1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072464-4100-4537-AC34-4519F534D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382" y="1825625"/>
            <a:ext cx="10144027" cy="4424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600" dirty="0"/>
              <a:t>NVX-CoV2373 (Novavax; Ref. as NVX),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600" dirty="0"/>
              <a:t>A half dose of NVX,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600" dirty="0" err="1"/>
              <a:t>ChAd</a:t>
            </a:r>
            <a:r>
              <a:rPr lang="en-US" sz="3600" dirty="0"/>
              <a:t>,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600" dirty="0"/>
              <a:t>Quadrivalent meningococcal conjugate vaccine (</a:t>
            </a:r>
            <a:r>
              <a:rPr lang="en-US" sz="3600" dirty="0" err="1"/>
              <a:t>MenACWY</a:t>
            </a:r>
            <a:r>
              <a:rPr lang="en-US" sz="3600" dirty="0"/>
              <a:t>) control</a:t>
            </a:r>
          </a:p>
        </p:txBody>
      </p:sp>
    </p:spTree>
    <p:extLst>
      <p:ext uri="{BB962C8B-B14F-4D97-AF65-F5344CB8AC3E}">
        <p14:creationId xmlns:p14="http://schemas.microsoft.com/office/powerpoint/2010/main" val="170223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0AFA-7A20-4059-A331-308E7CDF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B received: </a:t>
            </a:r>
            <a:r>
              <a:rPr lang="en-US" dirty="0"/>
              <a:t>Ratio - 1:1:1:1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072464-4100-4537-AC34-4519F534D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174" y="2092210"/>
            <a:ext cx="847548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/>
              <a:t>BNT, VLA2001 (Valneva; Ref. as VLA),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/>
              <a:t>A half dose of VLA, Ad26.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/>
              <a:t>COV2.S (Janssen; Ref. as Ad26)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 err="1"/>
              <a:t>MenACWY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167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D0AFA-7A20-4059-A331-308E7CDF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C received: </a:t>
            </a:r>
            <a:r>
              <a:rPr lang="en-US" dirty="0"/>
              <a:t>Ratio - 1:1:1:1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072464-4100-4537-AC34-4519F534D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989" y="2141537"/>
            <a:ext cx="884312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/>
              <a:t>mRNA1273 (Moderna; Ref. as m1273),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 err="1"/>
              <a:t>CVnCov</a:t>
            </a:r>
            <a:r>
              <a:rPr lang="en-US" sz="3600" dirty="0"/>
              <a:t> (CureVac; Ref. as </a:t>
            </a:r>
            <a:r>
              <a:rPr lang="en-US" sz="3600" dirty="0" err="1"/>
              <a:t>CVn</a:t>
            </a:r>
            <a:r>
              <a:rPr lang="en-US" sz="3600" dirty="0"/>
              <a:t>),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/>
              <a:t>A half dose of BNT,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600" dirty="0" err="1"/>
              <a:t>MenACWY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764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08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64583"/>
            <a:ext cx="11321142" cy="4669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200" dirty="0"/>
              <a:t>Participants attended screening and vaccination at day 0. Blood taken for </a:t>
            </a:r>
            <a:r>
              <a:rPr lang="en-US" sz="3200" dirty="0">
                <a:solidFill>
                  <a:srgbClr val="FF0000"/>
                </a:solidFill>
              </a:rPr>
              <a:t>immunogenicity</a:t>
            </a:r>
            <a:r>
              <a:rPr lang="en-US" sz="3200" dirty="0"/>
              <a:t> at </a:t>
            </a:r>
            <a:r>
              <a:rPr lang="en-US" sz="3200" dirty="0">
                <a:solidFill>
                  <a:srgbClr val="FF0000"/>
                </a:solidFill>
              </a:rPr>
              <a:t>days 28, </a:t>
            </a:r>
            <a:r>
              <a:rPr lang="en-US" sz="3200" dirty="0" smtClean="0">
                <a:solidFill>
                  <a:srgbClr val="FF0000"/>
                </a:solidFill>
              </a:rPr>
              <a:t>84 </a:t>
            </a:r>
            <a:r>
              <a:rPr lang="en-US" sz="3200" dirty="0"/>
              <a:t>and</a:t>
            </a:r>
            <a:r>
              <a:rPr lang="en-US" sz="3200" dirty="0">
                <a:solidFill>
                  <a:srgbClr val="FF0000"/>
                </a:solidFill>
              </a:rPr>
              <a:t> 365</a:t>
            </a:r>
            <a:r>
              <a:rPr lang="en-US" sz="32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200" dirty="0"/>
              <a:t>A subgroup of </a:t>
            </a:r>
            <a:r>
              <a:rPr lang="en-US" sz="3200" dirty="0">
                <a:solidFill>
                  <a:srgbClr val="FF0000"/>
                </a:solidFill>
              </a:rPr>
              <a:t>25</a:t>
            </a:r>
            <a:r>
              <a:rPr lang="en-US" sz="3200" dirty="0"/>
              <a:t> from each group (n=650) had blood taken at </a:t>
            </a:r>
            <a:r>
              <a:rPr lang="en-US" sz="3200" dirty="0">
                <a:solidFill>
                  <a:srgbClr val="FF0000"/>
                </a:solidFill>
              </a:rPr>
              <a:t>day 7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day 14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3200" dirty="0"/>
              <a:t>Solicited AEs on day 7, unsolicited AEs on day 28, and medically attended AEs on day 84 were recorded.</a:t>
            </a:r>
          </a:p>
        </p:txBody>
      </p:sp>
    </p:spTree>
    <p:extLst>
      <p:ext uri="{BB962C8B-B14F-4D97-AF65-F5344CB8AC3E}">
        <p14:creationId xmlns:p14="http://schemas.microsoft.com/office/powerpoint/2010/main" val="308250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08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Outcomes - The coprimary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90" y="2295874"/>
            <a:ext cx="11338219" cy="35204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600" dirty="0"/>
              <a:t>Safety and reactogenicity were determined by the occurrence of  AEs following vaccination.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600" dirty="0"/>
              <a:t>Immunogenicity outcome was anti-spike protein IgG at day 28 follow-up.</a:t>
            </a:r>
          </a:p>
        </p:txBody>
      </p:sp>
    </p:spTree>
    <p:extLst>
      <p:ext uri="{BB962C8B-B14F-4D97-AF65-F5344CB8AC3E}">
        <p14:creationId xmlns:p14="http://schemas.microsoft.com/office/powerpoint/2010/main" val="360673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905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FCF750-DCE1-41E2-A604-F1CE5160D78C}"/>
              </a:ext>
            </a:extLst>
          </p:cNvPr>
          <p:cNvSpPr txBox="1"/>
          <p:nvPr/>
        </p:nvSpPr>
        <p:spPr>
          <a:xfrm>
            <a:off x="3048000" y="11237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secondary outcomes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710B2E72-8284-4184-8BA7-9B8D9A9AC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19952"/>
              </p:ext>
            </p:extLst>
          </p:nvPr>
        </p:nvGraphicFramePr>
        <p:xfrm>
          <a:off x="357975" y="2100292"/>
          <a:ext cx="11265274" cy="443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5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71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Anti-spike </a:t>
                      </a: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immunoglobulins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6324" marR="116324" marT="58162" marB="58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0, 7*, 28, 84, 365</a:t>
                      </a:r>
                    </a:p>
                  </a:txBody>
                  <a:tcPr marL="116324" marR="116324" marT="58162" marB="5816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913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Neutralising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antibodies against SARS-CoV-2</a:t>
                      </a:r>
                    </a:p>
                  </a:txBody>
                  <a:tcPr marL="116324" marR="116324" marT="58162" marB="58162"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0, 28, 84, 365 </a:t>
                      </a:r>
                    </a:p>
                  </a:txBody>
                  <a:tcPr marL="116324" marR="116324" marT="58162" marB="5816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11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 </a:t>
                      </a:r>
                      <a:r>
                        <a:rPr lang="en-US" sz="3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neutralising</a:t>
                      </a: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antibodies</a:t>
                      </a:r>
                    </a:p>
                  </a:txBody>
                  <a:tcPr marL="116324" marR="116324" marT="58162" marB="58162"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0, 28, 84, 365</a:t>
                      </a:r>
                    </a:p>
                  </a:txBody>
                  <a:tcPr marL="116324" marR="116324" marT="58162" marB="5816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0913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Cellular immune responses by ELISpot*</a:t>
                      </a:r>
                    </a:p>
                  </a:txBody>
                  <a:tcPr marL="116324" marR="116324" marT="58162" marB="58162"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0, 14*, 28, 84, 365</a:t>
                      </a:r>
                    </a:p>
                  </a:txBody>
                  <a:tcPr marL="116324" marR="116324" marT="58162" marB="5816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2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A1D321-B495-4781-B93B-A7DDAF05F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819276"/>
            <a:ext cx="11658600" cy="226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Expressed as </a:t>
            </a:r>
            <a:r>
              <a:rPr lang="en-US" sz="3200" dirty="0">
                <a:solidFill>
                  <a:srgbClr val="FF0000"/>
                </a:solidFill>
              </a:rPr>
              <a:t>Counts and percentages</a:t>
            </a:r>
            <a:r>
              <a:rPr lang="en-US" sz="3200" dirty="0"/>
              <a:t> of each solicited adverse reaction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Unsolicited AEs and SAEs presented by groups of vaccine received.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FCF750-DCE1-41E2-A604-F1CE5160D78C}"/>
              </a:ext>
            </a:extLst>
          </p:cNvPr>
          <p:cNvSpPr txBox="1"/>
          <p:nvPr/>
        </p:nvSpPr>
        <p:spPr>
          <a:xfrm>
            <a:off x="2965450" y="11824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Safety and Reactogenicity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ADD7E9A-DDF0-4EB8-B6F4-D61ED7BD2633}"/>
              </a:ext>
            </a:extLst>
          </p:cNvPr>
          <p:cNvSpPr txBox="1">
            <a:spLocks/>
          </p:cNvSpPr>
          <p:nvPr/>
        </p:nvSpPr>
        <p:spPr>
          <a:xfrm>
            <a:off x="171450" y="4470401"/>
            <a:ext cx="11658600" cy="22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geometric mean concentrations (GMC) </a:t>
            </a:r>
            <a:r>
              <a:rPr lang="en-US" sz="3200" dirty="0"/>
              <a:t>of anti-spike IgG compared between each of the vaccine arms and the Men ACWY arm within each cohort.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FF0000"/>
                </a:solidFill>
              </a:rPr>
              <a:t>Linear regression </a:t>
            </a:r>
            <a:r>
              <a:rPr lang="en-US" sz="3200" dirty="0"/>
              <a:t>with site as a fixed effect was used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92844B-C7F1-4419-85E4-A51BFBC16C46}"/>
              </a:ext>
            </a:extLst>
          </p:cNvPr>
          <p:cNvSpPr txBox="1"/>
          <p:nvPr/>
        </p:nvSpPr>
        <p:spPr>
          <a:xfrm>
            <a:off x="3149600" y="381721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Immunogenicity</a:t>
            </a:r>
          </a:p>
        </p:txBody>
      </p:sp>
    </p:spTree>
    <p:extLst>
      <p:ext uri="{BB962C8B-B14F-4D97-AF65-F5344CB8AC3E}">
        <p14:creationId xmlns:p14="http://schemas.microsoft.com/office/powerpoint/2010/main" val="207333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Baseline characteristics of groups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="" xmlns:a16="http://schemas.microsoft.com/office/drawing/2014/main" id="{F2A3A840-1A5C-4D2C-A92B-DA2B62B67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003759"/>
              </p:ext>
            </p:extLst>
          </p:nvPr>
        </p:nvGraphicFramePr>
        <p:xfrm>
          <a:off x="215900" y="1690688"/>
          <a:ext cx="11684000" cy="430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5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0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07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BNT/BNT primed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074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age (younger)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074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age (older)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074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676 (46.7%)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770 (53.6%)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074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population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1380 (95.4%)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1321 (91.9%)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9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50" y="69850"/>
            <a:ext cx="7239000" cy="104775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Reactogenicity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735A61-18DE-4E94-9CC9-69019D19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699"/>
            <a:ext cx="12192000" cy="56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50" y="69850"/>
            <a:ext cx="7239000" cy="104775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Reactogenicity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2FA237-E226-44EA-A0D8-72E991735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986"/>
            <a:ext cx="12192000" cy="54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8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4D8383-2DA8-40D6-9306-46E867B883B1}"/>
              </a:ext>
            </a:extLst>
          </p:cNvPr>
          <p:cNvSpPr txBox="1"/>
          <p:nvPr/>
        </p:nvSpPr>
        <p:spPr>
          <a:xfrm>
            <a:off x="3309257" y="519340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B30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Lancet </a:t>
            </a:r>
            <a:r>
              <a:rPr lang="fr-FR" sz="2000" b="1" i="1" dirty="0" err="1">
                <a:solidFill>
                  <a:srgbClr val="B30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Neurol</a:t>
            </a:r>
            <a:r>
              <a:rPr lang="fr-FR" sz="2000" b="1" i="1" dirty="0">
                <a:solidFill>
                  <a:srgbClr val="B30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0" dirty="0">
                <a:solidFill>
                  <a:srgbClr val="B307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2021; 20: 275–83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67056D-71D5-4136-A1AE-D0B5C568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68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5743B2-4D6F-492D-B9C7-92A281DC85A9}"/>
              </a:ext>
            </a:extLst>
          </p:cNvPr>
          <p:cNvSpPr txBox="1"/>
          <p:nvPr/>
        </p:nvSpPr>
        <p:spPr>
          <a:xfrm>
            <a:off x="3813175" y="5716627"/>
            <a:ext cx="6140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Lancet 2021; 398: 2258–76</a:t>
            </a:r>
          </a:p>
        </p:txBody>
      </p:sp>
    </p:spTree>
    <p:extLst>
      <p:ext uri="{BB962C8B-B14F-4D97-AF65-F5344CB8AC3E}">
        <p14:creationId xmlns:p14="http://schemas.microsoft.com/office/powerpoint/2010/main" val="12169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50" y="69850"/>
            <a:ext cx="7239000" cy="104775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Reactogenicity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54D442-4A68-4EA2-BE1A-31A99180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723"/>
            <a:ext cx="12192000" cy="53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8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0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Geometric mean in vaccines with age in AstraZeneca primed group</a:t>
            </a:r>
            <a:endParaRPr lang="en-IN" dirty="0">
              <a:solidFill>
                <a:srgbClr val="92D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7CD047F-9192-4BCF-AF23-B901788A1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528" y="1511915"/>
            <a:ext cx="10147472" cy="52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Cellular response with age in AstraZeneca primed group</a:t>
            </a:r>
            <a:endParaRPr lang="en-IN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0" y="1825625"/>
            <a:ext cx="1049088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3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74" y="15773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Geometric mean in vaccines with age in Pfizer primed group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0DC17B0-1769-407E-97BA-9DC13ADCE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274" y="1361374"/>
            <a:ext cx="10528526" cy="5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Cellular response with age in Pfizer primed group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C5188F3B-A6DD-4FE9-84E1-9DEFCD757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56" y="1645265"/>
            <a:ext cx="9097659" cy="47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10CF3-C365-44AB-AEF1-7B10110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99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Immune responses by third dose vaccine allocation and priming vaccine schedule at 28 days post boost dose among the COVID-19-naive modified intention-to-treat population, group 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993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C043A-17E9-4820-826C-837CBC9D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2B8979-7E0E-4B71-B888-A93E9A90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847E63-B04A-4787-9464-641CFC6E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81" y="0"/>
            <a:ext cx="8720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0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10CF3-C365-44AB-AEF1-7B10110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99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Immune responses by third dose vaccine allocation and priming vaccine schedule at 28 days post boost dose among the COVID-19-naive modified intention-to-treat population, group 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470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C043A-17E9-4820-826C-837CBC9D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2B8979-7E0E-4B71-B888-A93E9A90F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26A67E-F2E2-4CBE-8A8C-0E611B3F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32" y="0"/>
            <a:ext cx="1079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3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10CF3-C365-44AB-AEF1-7B101107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99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Immune responses by third dose vaccine allocation and priming vaccine schedule at 28 days post boost dose among the COVID-19-naive modified intention-to-treat population, group 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19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08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64583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/>
              <a:t>After two doses of </a:t>
            </a:r>
            <a:r>
              <a:rPr lang="en-US" sz="3200" b="1" dirty="0">
                <a:solidFill>
                  <a:srgbClr val="92D050"/>
                </a:solidFill>
              </a:rPr>
              <a:t>ChAdOx1-S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BNT162b2 </a:t>
            </a:r>
            <a:r>
              <a:rPr lang="en-US" sz="3200" dirty="0"/>
              <a:t>vaccine, there is  </a:t>
            </a:r>
            <a:r>
              <a:rPr lang="en-US" sz="3200" dirty="0">
                <a:solidFill>
                  <a:srgbClr val="FF0000"/>
                </a:solidFill>
              </a:rPr>
              <a:t>waning</a:t>
            </a:r>
            <a:r>
              <a:rPr lang="en-US" sz="3200" dirty="0"/>
              <a:t> in vaccine effectiveness in terms of hospitalization and death at 20 weeks or more after vaccination.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/>
              <a:t>Waning is greater in older adults and in those in high-risk group.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200" dirty="0"/>
              <a:t>Hence, the need for this study.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376A86-576A-44CE-9CF0-51383DAF1015}"/>
              </a:ext>
            </a:extLst>
          </p:cNvPr>
          <p:cNvSpPr txBox="1"/>
          <p:nvPr/>
        </p:nvSpPr>
        <p:spPr>
          <a:xfrm>
            <a:off x="514351" y="6268620"/>
            <a:ext cx="11371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fontAlgn="base"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Duration of Protection against Mild and Severe Disease by Covid-19 Vaccines</a:t>
            </a:r>
          </a:p>
        </p:txBody>
      </p:sp>
    </p:spTree>
    <p:extLst>
      <p:ext uri="{BB962C8B-B14F-4D97-AF65-F5344CB8AC3E}">
        <p14:creationId xmlns:p14="http://schemas.microsoft.com/office/powerpoint/2010/main" val="1275015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B22C18-F975-461F-8AE8-B04CAC4E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7DBF8D-C929-4BFE-980A-9A6FDF45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161F34-8229-4F2C-B5A9-0F0787873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2" y="0"/>
            <a:ext cx="11018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1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69CAD-6B22-42AE-B974-D7EFE7FB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16074"/>
            <a:ext cx="11188700" cy="4981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All COVID 19 vaccines tested showed acceptable reactogenicity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600" dirty="0"/>
              <a:t>Vaccine combinations showing higher local and systemic reactogenicity 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err="1">
                <a:solidFill>
                  <a:srgbClr val="FF0000"/>
                </a:solidFill>
              </a:rPr>
              <a:t>ChAd</a:t>
            </a:r>
            <a:r>
              <a:rPr lang="en-US" sz="2600" dirty="0">
                <a:solidFill>
                  <a:srgbClr val="FF0000"/>
                </a:solidFill>
              </a:rPr>
              <a:t> after BNT/BNT </a:t>
            </a:r>
            <a:r>
              <a:rPr lang="en-US" sz="2600" dirty="0"/>
              <a:t>in the group aged 30–69 years 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m1273 and </a:t>
            </a:r>
            <a:r>
              <a:rPr lang="en-US" sz="2600" dirty="0" err="1">
                <a:solidFill>
                  <a:srgbClr val="FF0000"/>
                </a:solidFill>
              </a:rPr>
              <a:t>CVn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in all ages for </a:t>
            </a:r>
            <a:r>
              <a:rPr lang="en-US" sz="2600" dirty="0" err="1"/>
              <a:t>ChAd</a:t>
            </a:r>
            <a:r>
              <a:rPr lang="en-US" sz="2600" dirty="0"/>
              <a:t> and </a:t>
            </a:r>
            <a:r>
              <a:rPr lang="en-US" sz="2600" dirty="0" err="1"/>
              <a:t>ChAd</a:t>
            </a:r>
            <a:r>
              <a:rPr lang="en-US" sz="2600" dirty="0"/>
              <a:t> prime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solidFill>
                  <a:srgbClr val="FF0000"/>
                </a:solidFill>
              </a:rPr>
              <a:t>M1273</a:t>
            </a:r>
            <a:r>
              <a:rPr lang="en-US" sz="2600" dirty="0"/>
              <a:t> in the group aged younger than 70 years for </a:t>
            </a:r>
            <a:r>
              <a:rPr lang="en-US" sz="2600" dirty="0">
                <a:solidFill>
                  <a:srgbClr val="FF0000"/>
                </a:solidFill>
              </a:rPr>
              <a:t>BNT/BNT prime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Ad26 after </a:t>
            </a:r>
            <a:r>
              <a:rPr lang="en-US" sz="2600" dirty="0" err="1">
                <a:solidFill>
                  <a:srgbClr val="FF0000"/>
                </a:solidFill>
              </a:rPr>
              <a:t>ChAd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 err="1">
                <a:solidFill>
                  <a:srgbClr val="FF0000"/>
                </a:solidFill>
              </a:rPr>
              <a:t>ChAd</a:t>
            </a:r>
            <a:r>
              <a:rPr lang="en-US" sz="2600" dirty="0">
                <a:solidFill>
                  <a:srgbClr val="FF0000"/>
                </a:solidFill>
              </a:rPr>
              <a:t> or BNT/BNT</a:t>
            </a:r>
            <a:r>
              <a:rPr lang="en-US" sz="2600" dirty="0"/>
              <a:t> in people younger than 70 years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670434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69CAD-6B22-42AE-B974-D7EFE7FB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495424"/>
            <a:ext cx="11182350" cy="500697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200" dirty="0"/>
              <a:t>The analysis shows there was good correlation seen for all vaccines between the pseudo-</a:t>
            </a:r>
            <a:r>
              <a:rPr lang="en-US" sz="3200" dirty="0" err="1"/>
              <a:t>neutralising</a:t>
            </a:r>
            <a:r>
              <a:rPr lang="en-US" sz="3200" dirty="0"/>
              <a:t> assay NT50 against the wild-type and delta variants at days 0 and 28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200" dirty="0"/>
              <a:t>The immunogenicity of homologous or heterologous third dose boost with all tested vaccines was superior to control regardless of which vaccine had been received in the initial course, apart from </a:t>
            </a:r>
            <a:r>
              <a:rPr lang="en-US" sz="3200" dirty="0" smtClean="0">
                <a:solidFill>
                  <a:srgbClr val="FF0000"/>
                </a:solidFill>
              </a:rPr>
              <a:t>VLA following BNT/BNT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1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Impact of dosing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69CAD-6B22-42AE-B974-D7EFE7FB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508125"/>
            <a:ext cx="10991850" cy="4984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impact of dose interval remains to be fully elucidated—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There is better reported immunogenicity when a second dose of Ad26 is given at 6 months after the first dose of Ad26 compared with 2 months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Improved antibody responses when the initial BNT doses are spaced by 12 weeks rather than 3 weeks, although cellular response might be lower.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People given initial </a:t>
            </a:r>
            <a:r>
              <a:rPr lang="en-US" dirty="0" err="1"/>
              <a:t>ChAd</a:t>
            </a:r>
            <a:r>
              <a:rPr lang="en-US" dirty="0"/>
              <a:t> doses spaced 3–4 weeks appear to have lower protection against infection than people receiving </a:t>
            </a:r>
            <a:r>
              <a:rPr lang="en-US" dirty="0" err="1"/>
              <a:t>ChAd</a:t>
            </a:r>
            <a:r>
              <a:rPr lang="en-US" dirty="0"/>
              <a:t>/</a:t>
            </a:r>
            <a:r>
              <a:rPr lang="en-US" dirty="0" err="1"/>
              <a:t>ChAd</a:t>
            </a:r>
            <a:r>
              <a:rPr lang="en-US" dirty="0"/>
              <a:t> 16 weeks apart.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995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Cellular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69CAD-6B22-42AE-B974-D7EFE7FB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90688"/>
            <a:ext cx="11042650" cy="490696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mRNA vaccines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Ad26</a:t>
            </a:r>
            <a:r>
              <a:rPr lang="en-US" sz="3200" dirty="0"/>
              <a:t> show </a:t>
            </a:r>
            <a:r>
              <a:rPr lang="en-US" sz="3200" dirty="0">
                <a:solidFill>
                  <a:srgbClr val="00B050"/>
                </a:solidFill>
              </a:rPr>
              <a:t>increased</a:t>
            </a:r>
            <a:r>
              <a:rPr lang="en-US" sz="3200" dirty="0"/>
              <a:t> responses after </a:t>
            </a:r>
            <a:r>
              <a:rPr lang="en-US" sz="3200" dirty="0" err="1">
                <a:solidFill>
                  <a:srgbClr val="FF0000"/>
                </a:solidFill>
              </a:rPr>
              <a:t>ChAd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ChAd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BNT/BNT.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 err="1"/>
              <a:t>ChAd</a:t>
            </a:r>
            <a:r>
              <a:rPr lang="en-US" sz="3200" dirty="0"/>
              <a:t> does not boost cellular responses after </a:t>
            </a:r>
            <a:r>
              <a:rPr lang="en-US" sz="3200" dirty="0" err="1"/>
              <a:t>ChAd</a:t>
            </a:r>
            <a:r>
              <a:rPr lang="en-US" sz="3200" dirty="0"/>
              <a:t>/ChAd;8,26. NVX boosts cellular responses better after </a:t>
            </a:r>
            <a:r>
              <a:rPr lang="en-US" sz="3200" dirty="0" err="1"/>
              <a:t>ChAd</a:t>
            </a:r>
            <a:r>
              <a:rPr lang="en-US" sz="3200" dirty="0"/>
              <a:t>/</a:t>
            </a:r>
            <a:r>
              <a:rPr lang="en-US" sz="3200" dirty="0" err="1"/>
              <a:t>ChAd</a:t>
            </a:r>
            <a:r>
              <a:rPr lang="en-US" sz="3200" dirty="0"/>
              <a:t> than BNT/BNT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VLA does not induce any significant cellular responses to spike protein at day 28 compared with control after </a:t>
            </a:r>
            <a:r>
              <a:rPr lang="en-US" sz="3200" dirty="0" err="1"/>
              <a:t>ChAd</a:t>
            </a:r>
            <a:r>
              <a:rPr lang="en-US" sz="3200" dirty="0"/>
              <a:t>/</a:t>
            </a:r>
            <a:r>
              <a:rPr lang="en-US" sz="3200" dirty="0" err="1"/>
              <a:t>ChAd</a:t>
            </a:r>
            <a:r>
              <a:rPr lang="en-US" sz="3200" dirty="0"/>
              <a:t> or BNT/BNT.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28986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230EC-91A0-401C-81F6-F2E9095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120028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 Fractional dose of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69CAD-6B22-42AE-B974-D7EFE7FB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5" y="1396377"/>
            <a:ext cx="11156950" cy="50069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/>
              <a:t>Some reduction in systemic effects was demonstrated compared with controls.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/>
              <a:t>There was no apparent reduction in pain by using a half dose.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/>
              <a:t>A minimal decrease on immunogenicity by anti-spike IgG and neutralizing assays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/>
              <a:t>Maximum spike IgG responses were seen at 7 days after the third dose of half BNT, also for full dose BNT and m1273 after </a:t>
            </a:r>
            <a:r>
              <a:rPr lang="en-US" sz="3200" dirty="0" err="1"/>
              <a:t>ChAd</a:t>
            </a:r>
            <a:r>
              <a:rPr lang="en-US" sz="3200" dirty="0"/>
              <a:t>/</a:t>
            </a:r>
            <a:r>
              <a:rPr lang="en-US" sz="3200" dirty="0" err="1"/>
              <a:t>ChAd</a:t>
            </a:r>
            <a:r>
              <a:rPr lang="en-US" sz="3200" dirty="0"/>
              <a:t> or BNT/BNT.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832193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1" y="910091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For other vaccines including the low (12 mg) dose </a:t>
            </a:r>
            <a:r>
              <a:rPr lang="en-US" sz="3200" dirty="0" err="1"/>
              <a:t>CVn</a:t>
            </a:r>
            <a:r>
              <a:rPr lang="en-US" sz="3200" dirty="0"/>
              <a:t> mRNA vaccine, an increment was seen from day 7 IgG to day 28 IgG concentrations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Impact of fractional dosing on rare side effects couldn’t be elucidated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Lower fractional dosing for third dose boost could reduce inflammation and possibly rates of myocarditis seen after BNT or m1273 deployment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Of note, m1273 is now approved at 50% dose (50 µg) when used as a homologous third dose.</a:t>
            </a:r>
          </a:p>
        </p:txBody>
      </p:sp>
    </p:spTree>
    <p:extLst>
      <p:ext uri="{BB962C8B-B14F-4D97-AF65-F5344CB8AC3E}">
        <p14:creationId xmlns:p14="http://schemas.microsoft.com/office/powerpoint/2010/main" val="3157573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8577"/>
            <a:ext cx="10515600" cy="920750"/>
          </a:xfrm>
        </p:spPr>
        <p:txBody>
          <a:bodyPr/>
          <a:lstStyle/>
          <a:p>
            <a:pPr algn="ctr"/>
            <a:r>
              <a:rPr lang="en-US" dirty="0"/>
              <a:t>Limitations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094241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Underestimation of boosting GMR due to reduced dosing interval between subsequent doses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Age range limits generalizability to younger age groups which might be particularly relevant secondary to reactogenicity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Most of the participants under consideration were of white race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Inability to </a:t>
            </a:r>
            <a:r>
              <a:rPr lang="en-US" sz="3000" dirty="0" smtClean="0"/>
              <a:t>test </a:t>
            </a:r>
            <a:r>
              <a:rPr lang="en-US" sz="3000" dirty="0"/>
              <a:t>half dose m1273 vaccines.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External laboratories causing limitation for </a:t>
            </a:r>
            <a:r>
              <a:rPr lang="en-US" sz="3000" dirty="0" err="1"/>
              <a:t>psedo</a:t>
            </a:r>
            <a:r>
              <a:rPr lang="en-US" sz="3000" dirty="0"/>
              <a:t>-neutralizing antibody titer against other variants.</a:t>
            </a:r>
          </a:p>
        </p:txBody>
      </p:sp>
    </p:spTree>
    <p:extLst>
      <p:ext uri="{BB962C8B-B14F-4D97-AF65-F5344CB8AC3E}">
        <p14:creationId xmlns:p14="http://schemas.microsoft.com/office/powerpoint/2010/main" val="2521021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8FCF4C-3415-4F88-B343-8857DB0925C8}"/>
              </a:ext>
            </a:extLst>
          </p:cNvPr>
          <p:cNvSpPr txBox="1"/>
          <p:nvPr/>
        </p:nvSpPr>
        <p:spPr>
          <a:xfrm>
            <a:off x="3048000" y="264417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9600" b="0" i="0" u="none" strike="noStrike" kern="120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BLANCA" pitchFamily="2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909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01"/>
            <a:ext cx="10515600" cy="982663"/>
          </a:xfrm>
        </p:spPr>
        <p:txBody>
          <a:bodyPr/>
          <a:lstStyle/>
          <a:p>
            <a:pPr algn="ctr"/>
            <a:r>
              <a:rPr lang="en-US" dirty="0"/>
              <a:t>Vaccines used in COV–boost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64583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61C1F46B-E779-4F97-8BCC-B67A6417E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176388"/>
              </p:ext>
            </p:extLst>
          </p:nvPr>
        </p:nvGraphicFramePr>
        <p:xfrm>
          <a:off x="257176" y="985364"/>
          <a:ext cx="11835492" cy="56235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30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2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78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04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9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Vaccine</a:t>
                      </a: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Manufacturer</a:t>
                      </a: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Mechanism of action</a:t>
                      </a: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Dose administration</a:t>
                      </a: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9335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ChAdOx-nCov19 (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ChAd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AZD1222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AstraZeneca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Replication-deficient chimpanzee </a:t>
                      </a:r>
                      <a:r>
                        <a:rPr lang="en-US" sz="2000" b="1" u="none" kern="1200" dirty="0">
                          <a:solidFill>
                            <a:srgbClr val="00642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adenovirus vectored </a:t>
                      </a:r>
                      <a:r>
                        <a:rPr lang="en-US" sz="2000" b="1" u="none" kern="1200" dirty="0" err="1">
                          <a:solidFill>
                            <a:srgbClr val="00642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vaccine,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expressing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SARS-CoV-2 spike surface glycoprotein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5 × 10</a:t>
                      </a:r>
                      <a:r>
                        <a:rPr lang="en-US" sz="1800" b="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viral particles per 0·5 mL via intramuscular injection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0711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NVX-CoV2373 (NVX;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Novavax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Novavax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Nanoparticle vaccine containing purified spike glycoprotein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μg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Matrix-M1 50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μg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adjuvant in 0·5 mL via intramuscular injection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573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BNT162b2 (BNT; Pfizer–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BioNTech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Pfizer–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BioNTech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9E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mRNA vaccine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encoding SARS-CoV-2 spike glycoprotein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l-GR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μ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 in 0·3 mL via intramuscular injection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9472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VLA2001 (VLA;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Valneva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Valneva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Whole, inactivated SARS-CoV-2 virus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antigen units with 1 mg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CpG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adjuvant in 0·5 mL via intramuscular injection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9472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Ad26.COV2.S (Ad26; Janssen)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Janssen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Replication-deficient adenovirus vector vaccine constructed to encode a full-length spike protein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5 × 10</a:t>
                      </a:r>
                      <a:r>
                        <a:rPr lang="en-US" sz="1800" b="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viral particles per mL in 0·5 mL via intramuscular injection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9472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mRNA1273 (m1273;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Moderna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Moderna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Replication-deficient adenovirus vector vaccine constructed to encode a full-length spike protein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tc>
                  <a:txBody>
                    <a:bodyPr/>
                    <a:lstStyle/>
                    <a:p>
                      <a:r>
                        <a:rPr lang="el-GR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μ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 administered via 0·5 mL via intramuscular injection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08" marR="84908" marT="42454" marB="4245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FD659517-894E-4E25-9E5C-2398A1383DCB}"/>
              </a:ext>
            </a:extLst>
          </p:cNvPr>
          <p:cNvSpPr/>
          <p:nvPr/>
        </p:nvSpPr>
        <p:spPr>
          <a:xfrm>
            <a:off x="0" y="3080306"/>
            <a:ext cx="4048217" cy="982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37949C7-98BC-498E-A64C-26A031D93095}"/>
              </a:ext>
            </a:extLst>
          </p:cNvPr>
          <p:cNvSpPr/>
          <p:nvPr/>
        </p:nvSpPr>
        <p:spPr>
          <a:xfrm>
            <a:off x="0" y="1464583"/>
            <a:ext cx="4048217" cy="98266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08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64583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/>
              <a:t>To determine the safety and reactogenicity of annual booster doses.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/>
              <a:t>To determine whether the </a:t>
            </a:r>
            <a:r>
              <a:rPr lang="en-US" sz="3000" b="1" dirty="0"/>
              <a:t>immune response</a:t>
            </a:r>
            <a:r>
              <a:rPr lang="en-US" sz="3000" dirty="0"/>
              <a:t> to booster immunization with different COVID-19 vaccines is superior to control vaccination for participants who have received </a:t>
            </a:r>
            <a:r>
              <a:rPr lang="en-US" sz="3000" b="1" dirty="0"/>
              <a:t>priming vaccination</a:t>
            </a:r>
            <a:r>
              <a:rPr lang="en-US" sz="3000" dirty="0"/>
              <a:t> with either </a:t>
            </a:r>
            <a:r>
              <a:rPr lang="en-US" sz="3000" b="1" dirty="0">
                <a:solidFill>
                  <a:srgbClr val="92D050"/>
                </a:solidFill>
              </a:rPr>
              <a:t>ChAdOx1-nCov19</a:t>
            </a:r>
            <a:r>
              <a:rPr lang="en-US" sz="3000" dirty="0"/>
              <a:t> or </a:t>
            </a:r>
            <a:r>
              <a:rPr lang="en-US" sz="3000" b="1" dirty="0">
                <a:solidFill>
                  <a:srgbClr val="FF0000"/>
                </a:solidFill>
              </a:rPr>
              <a:t>BNT162b2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/>
              <a:t>Further </a:t>
            </a:r>
            <a:r>
              <a:rPr lang="en-US" sz="3000" b="1" dirty="0"/>
              <a:t>characterization of immunogenicity </a:t>
            </a:r>
            <a:r>
              <a:rPr lang="en-US" sz="3000" dirty="0"/>
              <a:t>of booster vaccination against ancestral and novel variants of SARS-CoV-2</a:t>
            </a:r>
          </a:p>
        </p:txBody>
      </p:sp>
    </p:spTree>
    <p:extLst>
      <p:ext uri="{BB962C8B-B14F-4D97-AF65-F5344CB8AC3E}">
        <p14:creationId xmlns:p14="http://schemas.microsoft.com/office/powerpoint/2010/main" val="155566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0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66" y="1669324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600" dirty="0"/>
              <a:t>Three stage, randomized, adaptive phase II multi-</a:t>
            </a:r>
            <a:r>
              <a:rPr lang="en-US" sz="3600" dirty="0" err="1"/>
              <a:t>centre</a:t>
            </a:r>
            <a:r>
              <a:rPr lang="en-US" sz="3600" dirty="0"/>
              <a:t> study of annual booster vaccination against ancestral and novel variants of SARS-CoV-2.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600" dirty="0"/>
              <a:t>Analyzing </a:t>
            </a:r>
            <a:r>
              <a:rPr lang="en-US" sz="3600" dirty="0" smtClean="0"/>
              <a:t>statisticians, Participants </a:t>
            </a:r>
            <a:r>
              <a:rPr lang="en-US" sz="3600" dirty="0"/>
              <a:t>and laboratory staff was blind to treatment allocation. </a:t>
            </a:r>
          </a:p>
        </p:txBody>
      </p:sp>
    </p:spTree>
    <p:extLst>
      <p:ext uri="{BB962C8B-B14F-4D97-AF65-F5344CB8AC3E}">
        <p14:creationId xmlns:p14="http://schemas.microsoft.com/office/powerpoint/2010/main" val="353976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54168-532A-44BF-8610-6667C41A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508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Participant 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3CA325-553D-4110-843A-04F03EDD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64583"/>
            <a:ext cx="11321142" cy="466951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Male or Female, aged </a:t>
            </a:r>
            <a:r>
              <a:rPr lang="en-US" sz="3200" b="1" dirty="0">
                <a:solidFill>
                  <a:srgbClr val="FF0000"/>
                </a:solidFill>
              </a:rPr>
              <a:t>30 years </a:t>
            </a:r>
            <a:r>
              <a:rPr lang="en-US" sz="3200" b="1" dirty="0"/>
              <a:t>or above </a:t>
            </a:r>
            <a:r>
              <a:rPr lang="en-US" sz="3200" dirty="0"/>
              <a:t>and in good health as determined by a trial clinician. Participants may have well controlled or mild-moderate comorbidity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Received priming dose of COVID-19 vaccination at least </a:t>
            </a:r>
            <a:r>
              <a:rPr lang="en-US" sz="3200" b="1" dirty="0">
                <a:solidFill>
                  <a:srgbClr val="FF0000"/>
                </a:solidFill>
              </a:rPr>
              <a:t>84 days</a:t>
            </a:r>
            <a:r>
              <a:rPr lang="en-US" sz="3200" dirty="0"/>
              <a:t> post second vaccination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Prime-boosted with their second dose of Supplementary </a:t>
            </a:r>
            <a:r>
              <a:rPr lang="en-US" sz="3200" dirty="0">
                <a:solidFill>
                  <a:srgbClr val="FF0000"/>
                </a:solidFill>
              </a:rPr>
              <a:t>AstraZeneca</a:t>
            </a:r>
            <a:r>
              <a:rPr lang="en-US" sz="3200" dirty="0"/>
              <a:t> with a minimum of </a:t>
            </a:r>
            <a:r>
              <a:rPr lang="en-US" sz="3200" b="1" dirty="0">
                <a:solidFill>
                  <a:srgbClr val="FF0000"/>
                </a:solidFill>
              </a:rPr>
              <a:t>70 days</a:t>
            </a:r>
            <a:r>
              <a:rPr lang="en-US" sz="3200" dirty="0"/>
              <a:t> from their second dose.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376A86-576A-44CE-9CF0-51383DAF1015}"/>
              </a:ext>
            </a:extLst>
          </p:cNvPr>
          <p:cNvSpPr txBox="1"/>
          <p:nvPr/>
        </p:nvSpPr>
        <p:spPr>
          <a:xfrm>
            <a:off x="571499" y="6134101"/>
            <a:ext cx="113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fontAlgn="base">
              <a:buNone/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2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in graphic">
            <a:extLst>
              <a:ext uri="{FF2B5EF4-FFF2-40B4-BE49-F238E27FC236}">
                <a16:creationId xmlns="" xmlns:a16="http://schemas.microsoft.com/office/drawing/2014/main" id="{B8C06DF3-B518-43E8-A530-8A0E00F3458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9781" r="19175" b="61413"/>
          <a:stretch/>
        </p:blipFill>
        <p:spPr>
          <a:xfrm>
            <a:off x="982462" y="723344"/>
            <a:ext cx="10227076" cy="597359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CE9D33-117E-4BF9-A200-CF85FA594051}"/>
              </a:ext>
            </a:extLst>
          </p:cNvPr>
          <p:cNvSpPr txBox="1"/>
          <p:nvPr/>
        </p:nvSpPr>
        <p:spPr>
          <a:xfrm>
            <a:off x="273377" y="150829"/>
            <a:ext cx="684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Material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55212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in graphic">
            <a:extLst>
              <a:ext uri="{FF2B5EF4-FFF2-40B4-BE49-F238E27FC236}">
                <a16:creationId xmlns="" xmlns:a16="http://schemas.microsoft.com/office/drawing/2014/main" id="{B8C06DF3-B518-43E8-A530-8A0E00F3458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37686"/>
          <a:stretch/>
        </p:blipFill>
        <p:spPr>
          <a:xfrm>
            <a:off x="157113" y="1244338"/>
            <a:ext cx="11877773" cy="39404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89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1399</Words>
  <Application>Microsoft Office PowerPoint</Application>
  <PresentationFormat>Custom</PresentationFormat>
  <Paragraphs>153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Safety and immunogenicity of seven COVID-19 vaccines as a third dose (booster) following two doses of ChAdOx1 nCov-19 or BNT162b2 in the UK (COV-BOOST): a blinded, multicentre, randomized, controlled, phase 2 trial</vt:lpstr>
      <vt:lpstr>PowerPoint Presentation</vt:lpstr>
      <vt:lpstr>Introduction</vt:lpstr>
      <vt:lpstr>Vaccines used in COV–boost trial</vt:lpstr>
      <vt:lpstr>Objectives </vt:lpstr>
      <vt:lpstr>Trial design</vt:lpstr>
      <vt:lpstr>Participant  criteria</vt:lpstr>
      <vt:lpstr>PowerPoint Presentation</vt:lpstr>
      <vt:lpstr>PowerPoint Presentation</vt:lpstr>
      <vt:lpstr>Group A received: Ratio - 1:1:1:1</vt:lpstr>
      <vt:lpstr>Group B received: Ratio - 1:1:1:1</vt:lpstr>
      <vt:lpstr>Group C received: Ratio - 1:1:1:1</vt:lpstr>
      <vt:lpstr>Follow up</vt:lpstr>
      <vt:lpstr>Outcomes - The coprimary outcomes</vt:lpstr>
      <vt:lpstr>Outcomes</vt:lpstr>
      <vt:lpstr>Statistical analysis</vt:lpstr>
      <vt:lpstr>Baseline characteristics of groups</vt:lpstr>
      <vt:lpstr>Reactogenicity analysis</vt:lpstr>
      <vt:lpstr>Reactogenicity analysis</vt:lpstr>
      <vt:lpstr>Reactogenicity analysis</vt:lpstr>
      <vt:lpstr>Geometric mean in vaccines with age in AstraZeneca primed group</vt:lpstr>
      <vt:lpstr>Cellular response with age in AstraZeneca primed group</vt:lpstr>
      <vt:lpstr>Geometric mean in vaccines with age in Pfizer primed group</vt:lpstr>
      <vt:lpstr>Cellular response with age in Pfizer primed group</vt:lpstr>
      <vt:lpstr> Immune responses by third dose vaccine allocation and priming vaccine schedule at 28 days post boost dose among the COVID-19-naive modified intention-to-treat population, group A</vt:lpstr>
      <vt:lpstr>PowerPoint Presentation</vt:lpstr>
      <vt:lpstr>Immune responses by third dose vaccine allocation and priming vaccine schedule at 28 days post boost dose among the COVID-19-naive modified intention-to-treat population, group B</vt:lpstr>
      <vt:lpstr>PowerPoint Presentation</vt:lpstr>
      <vt:lpstr> Immune responses by third dose vaccine allocation and priming vaccine schedule at 28 days post boost dose among the COVID-19-naive modified intention-to-treat population, group C</vt:lpstr>
      <vt:lpstr>PowerPoint Presentation</vt:lpstr>
      <vt:lpstr>Discussion</vt:lpstr>
      <vt:lpstr>PowerPoint Presentation</vt:lpstr>
      <vt:lpstr>Impact of dosing interval</vt:lpstr>
      <vt:lpstr>Cellular response</vt:lpstr>
      <vt:lpstr> Fractional dose of vaccines</vt:lpstr>
      <vt:lpstr>PowerPoint Presentation</vt:lpstr>
      <vt:lpstr>Limitations of study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HTN</dc:creator>
  <cp:lastModifiedBy>Aishwarya Malode</cp:lastModifiedBy>
  <cp:revision>21</cp:revision>
  <dcterms:created xsi:type="dcterms:W3CDTF">2021-11-24T09:19:55Z</dcterms:created>
  <dcterms:modified xsi:type="dcterms:W3CDTF">2022-02-02T17:09:34Z</dcterms:modified>
</cp:coreProperties>
</file>